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handoutMasterIdLst>
    <p:handoutMasterId r:id="rId6"/>
  </p:handoutMasterIdLst>
  <p:sldIdLst>
    <p:sldId id="256" r:id="rId2"/>
    <p:sldId id="294" r:id="rId3"/>
    <p:sldId id="296" r:id="rId4"/>
    <p:sldId id="298" r:id="rId5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40" autoAdjust="0"/>
    <p:restoredTop sz="95110" autoAdjust="0"/>
  </p:normalViewPr>
  <p:slideViewPr>
    <p:cSldViewPr snapToGrid="0">
      <p:cViewPr varScale="1">
        <p:scale>
          <a:sx n="69" d="100"/>
          <a:sy n="69" d="100"/>
        </p:scale>
        <p:origin x="10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5E57CF-0E0D-464D-BA29-26F0EFDBD26F}" type="datetimeFigureOut">
              <a:rPr lang="en-GB" smtClean="0"/>
              <a:t>12/07/2020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84BEC7-68EC-40BA-AAD5-77A265E8D7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37024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7/12/2020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1" y="266701"/>
            <a:ext cx="11341533" cy="3390900"/>
          </a:xfrm>
        </p:spPr>
        <p:txBody>
          <a:bodyPr>
            <a:normAutofit fontScale="90000"/>
          </a:bodyPr>
          <a:lstStyle/>
          <a:p>
            <a:r>
              <a:rPr lang="en-GB" sz="7200" dirty="0" smtClean="0"/>
              <a:t>Art and Design – Year 4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Knowledge organisers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84449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7908" y="3754"/>
            <a:ext cx="1184990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/>
              <a:t>Art and Design Year 4: </a:t>
            </a:r>
          </a:p>
          <a:p>
            <a:r>
              <a:rPr lang="en-GB" sz="4000" b="1" dirty="0" smtClean="0"/>
              <a:t>Drawing   </a:t>
            </a:r>
          </a:p>
          <a:p>
            <a:endParaRPr lang="en-GB" sz="4000" b="1" dirty="0"/>
          </a:p>
        </p:txBody>
      </p:sp>
      <p:sp>
        <p:nvSpPr>
          <p:cNvPr id="6" name="Rectangle 5"/>
          <p:cNvSpPr/>
          <p:nvPr/>
        </p:nvSpPr>
        <p:spPr>
          <a:xfrm>
            <a:off x="8572693" y="2606498"/>
            <a:ext cx="3434708" cy="2442693"/>
          </a:xfrm>
          <a:prstGeom prst="rect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b="1" u="sng" dirty="0" smtClean="0">
                <a:solidFill>
                  <a:schemeClr val="bg1"/>
                </a:solidFill>
              </a:rPr>
              <a:t>Evaluating and Developing Work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Continue to discuss and share views about own and others work, including making suggestions. 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Alter and refine drawings and describe changes using art vocabulary.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03801" y="5282056"/>
            <a:ext cx="3427130" cy="1452878"/>
          </a:xfrm>
          <a:prstGeom prst="rect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b="1" u="sng" dirty="0" smtClean="0">
                <a:solidFill>
                  <a:schemeClr val="bg1"/>
                </a:solidFill>
              </a:rPr>
              <a:t>Key Vocabulary</a:t>
            </a:r>
          </a:p>
          <a:p>
            <a:r>
              <a:rPr lang="en-US" sz="1600" dirty="0"/>
              <a:t>portrait, light, dark, tone, shadow, line, pattern, texture, form, shape, tone, </a:t>
            </a:r>
            <a:r>
              <a:rPr lang="en-US" sz="1600" dirty="0" smtClean="0"/>
              <a:t>outline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4206" y="2166047"/>
            <a:ext cx="4624131" cy="2092881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u="sng" dirty="0">
                <a:solidFill>
                  <a:schemeClr val="bg1"/>
                </a:solidFill>
              </a:rPr>
              <a:t>Key </a:t>
            </a:r>
            <a:r>
              <a:rPr lang="en-GB" b="1" u="sng" dirty="0" smtClean="0">
                <a:solidFill>
                  <a:schemeClr val="bg1"/>
                </a:solidFill>
              </a:rPr>
              <a:t>Learning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Children will begin to make informed choices in drawing about technique and media. They will continue to use sketchbooks to practice </a:t>
            </a:r>
            <a:r>
              <a:rPr lang="en-US" sz="1600" dirty="0">
                <a:solidFill>
                  <a:schemeClr val="bg1"/>
                </a:solidFill>
              </a:rPr>
              <a:t>and </a:t>
            </a:r>
            <a:r>
              <a:rPr lang="en-US" sz="1600" dirty="0" smtClean="0">
                <a:solidFill>
                  <a:schemeClr val="bg1"/>
                </a:solidFill>
              </a:rPr>
              <a:t>develop their drawing skills: to explore </a:t>
            </a:r>
            <a:r>
              <a:rPr lang="en-US" sz="1600" dirty="0" err="1" smtClean="0">
                <a:solidFill>
                  <a:schemeClr val="bg1"/>
                </a:solidFill>
              </a:rPr>
              <a:t>colour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smtClean="0">
                <a:solidFill>
                  <a:schemeClr val="bg1"/>
                </a:solidFill>
              </a:rPr>
              <a:t>and technique, to draw what is remembered, imagined and observed, to test and collect ideas.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673897" y="168275"/>
            <a:ext cx="2757034" cy="1846659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u="sng" dirty="0" smtClean="0">
                <a:solidFill>
                  <a:schemeClr val="bg1"/>
                </a:solidFill>
              </a:rPr>
              <a:t>Prior Learning</a:t>
            </a:r>
          </a:p>
          <a:p>
            <a:r>
              <a:rPr lang="en-GB" sz="1600" dirty="0" smtClean="0">
                <a:solidFill>
                  <a:schemeClr val="bg1"/>
                </a:solidFill>
              </a:rPr>
              <a:t>Children have learned the techniques of line, shape, colour, texture, tone and space when drawing from observation or imagination.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529688" y="742417"/>
            <a:ext cx="3434708" cy="1631216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u="sng" dirty="0" smtClean="0">
                <a:solidFill>
                  <a:schemeClr val="bg1"/>
                </a:solidFill>
              </a:rPr>
              <a:t>Exploring and Developing Ideas: (</a:t>
            </a:r>
            <a:r>
              <a:rPr lang="en-GB" sz="1600" b="1" u="sng" dirty="0" smtClean="0">
                <a:solidFill>
                  <a:schemeClr val="bg1"/>
                </a:solidFill>
              </a:rPr>
              <a:t>Look, Talk , Sketch, Research)</a:t>
            </a:r>
          </a:p>
          <a:p>
            <a:r>
              <a:rPr lang="en-GB" sz="1600" dirty="0" smtClean="0">
                <a:solidFill>
                  <a:schemeClr val="bg1"/>
                </a:solidFill>
              </a:rPr>
              <a:t>Build on the use of sketch books and research to inspire drawings from memory or imagination.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15698" y="168275"/>
            <a:ext cx="3348698" cy="369332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u="sng" dirty="0" smtClean="0">
                <a:solidFill>
                  <a:schemeClr val="bg1"/>
                </a:solidFill>
              </a:rPr>
              <a:t>Y4 Cross Curricular Links: </a:t>
            </a:r>
            <a:r>
              <a:rPr lang="en-GB" dirty="0" smtClean="0">
                <a:solidFill>
                  <a:schemeClr val="bg1"/>
                </a:solidFill>
              </a:rPr>
              <a:t>??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572693" y="5268212"/>
            <a:ext cx="3434708" cy="1452878"/>
          </a:xfrm>
          <a:prstGeom prst="rect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b="1" u="sng" dirty="0" smtClean="0">
                <a:solidFill>
                  <a:schemeClr val="bg1"/>
                </a:solidFill>
              </a:rPr>
              <a:t>Knowledge and Understanding</a:t>
            </a:r>
          </a:p>
          <a:p>
            <a:r>
              <a:rPr lang="en-GB" sz="1600" dirty="0" smtClean="0">
                <a:solidFill>
                  <a:schemeClr val="bg1"/>
                </a:solidFill>
              </a:rPr>
              <a:t>Know and use correct vocabulary when discussing own, others and artists work.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15900" y="4642053"/>
            <a:ext cx="4602437" cy="2092881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u="sng" dirty="0">
                <a:solidFill>
                  <a:schemeClr val="bg1"/>
                </a:solidFill>
              </a:rPr>
              <a:t>Key </a:t>
            </a:r>
            <a:r>
              <a:rPr lang="en-GB" b="1" u="sng" dirty="0" smtClean="0">
                <a:solidFill>
                  <a:schemeClr val="bg1"/>
                </a:solidFill>
              </a:rPr>
              <a:t>Skills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bg1"/>
                </a:solidFill>
              </a:rPr>
              <a:t>Begin to explore relationships between different elements </a:t>
            </a:r>
            <a:r>
              <a:rPr lang="en-GB" sz="1600" dirty="0" err="1" smtClean="0">
                <a:solidFill>
                  <a:schemeClr val="bg1"/>
                </a:solidFill>
              </a:rPr>
              <a:t>eg</a:t>
            </a:r>
            <a:r>
              <a:rPr lang="en-GB" sz="1600" dirty="0" smtClean="0">
                <a:solidFill>
                  <a:schemeClr val="bg1"/>
                </a:solidFill>
              </a:rPr>
              <a:t> line and tone, pattern and shape, line and texture.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bg1"/>
                </a:solidFill>
              </a:rPr>
              <a:t>Begin to layer media to investigate effect </a:t>
            </a:r>
            <a:r>
              <a:rPr lang="en-GB" sz="1600" dirty="0" err="1" smtClean="0">
                <a:solidFill>
                  <a:schemeClr val="bg1"/>
                </a:solidFill>
              </a:rPr>
              <a:t>eg</a:t>
            </a:r>
            <a:r>
              <a:rPr lang="en-GB" sz="1600" dirty="0" smtClean="0">
                <a:solidFill>
                  <a:schemeClr val="bg1"/>
                </a:solidFill>
              </a:rPr>
              <a:t> wax resist with coloured inks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bg1"/>
                </a:solidFill>
              </a:rPr>
              <a:t>Be able to draw in response to a wide </a:t>
            </a:r>
            <a:r>
              <a:rPr lang="en-GB" sz="1600" dirty="0" smtClean="0">
                <a:solidFill>
                  <a:schemeClr val="bg1"/>
                </a:solidFill>
              </a:rPr>
              <a:t>range </a:t>
            </a:r>
            <a:r>
              <a:rPr lang="en-GB" sz="1600" dirty="0" smtClean="0">
                <a:solidFill>
                  <a:schemeClr val="bg1"/>
                </a:solidFill>
              </a:rPr>
              <a:t>of stimuli.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03801" y="2166401"/>
            <a:ext cx="3427130" cy="2585323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u="sng" dirty="0" smtClean="0">
                <a:solidFill>
                  <a:schemeClr val="bg1"/>
                </a:solidFill>
              </a:rPr>
              <a:t>Activities, Artists and Links</a:t>
            </a:r>
          </a:p>
          <a:p>
            <a:r>
              <a:rPr lang="en-GB" b="1" u="sng" dirty="0" smtClean="0">
                <a:solidFill>
                  <a:schemeClr val="bg1"/>
                </a:solidFill>
              </a:rPr>
              <a:t>Autumn </a:t>
            </a:r>
            <a:r>
              <a:rPr lang="en-GB" b="1" u="sng" dirty="0" smtClean="0">
                <a:solidFill>
                  <a:schemeClr val="bg1"/>
                </a:solidFill>
              </a:rPr>
              <a:t>Term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Draw Roman Artefacts – wax and colour</a:t>
            </a:r>
            <a:endParaRPr lang="en-GB" dirty="0" smtClean="0">
              <a:solidFill>
                <a:schemeClr val="bg1"/>
              </a:solidFill>
            </a:endParaRPr>
          </a:p>
          <a:p>
            <a:r>
              <a:rPr lang="en-GB" b="1" u="sng" dirty="0" smtClean="0">
                <a:solidFill>
                  <a:schemeClr val="bg1"/>
                </a:solidFill>
              </a:rPr>
              <a:t>Spring Term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Monet Inspired </a:t>
            </a:r>
            <a:r>
              <a:rPr lang="en-US" dirty="0">
                <a:solidFill>
                  <a:schemeClr val="bg1"/>
                </a:solidFill>
              </a:rPr>
              <a:t>D</a:t>
            </a:r>
            <a:r>
              <a:rPr lang="en-US" dirty="0" smtClean="0">
                <a:solidFill>
                  <a:schemeClr val="bg1"/>
                </a:solidFill>
              </a:rPr>
              <a:t>rawings</a:t>
            </a:r>
            <a:endParaRPr lang="en-GB" dirty="0" smtClean="0">
              <a:solidFill>
                <a:schemeClr val="bg1"/>
              </a:solidFill>
            </a:endParaRPr>
          </a:p>
          <a:p>
            <a:r>
              <a:rPr lang="en-GB" b="1" u="sng" dirty="0" smtClean="0">
                <a:solidFill>
                  <a:schemeClr val="bg1"/>
                </a:solidFill>
              </a:rPr>
              <a:t>Summer Term</a:t>
            </a:r>
          </a:p>
          <a:p>
            <a:r>
              <a:rPr lang="en-US" i="1" dirty="0" smtClean="0">
                <a:solidFill>
                  <a:schemeClr val="bg1"/>
                </a:solidFill>
              </a:rPr>
              <a:t>Draw a mythical creature</a:t>
            </a:r>
            <a:endParaRPr lang="en-GB" i="1" dirty="0" smtClean="0">
              <a:solidFill>
                <a:schemeClr val="bg1"/>
              </a:solidFill>
            </a:endParaRPr>
          </a:p>
          <a:p>
            <a:endParaRPr lang="en-GB" b="1" u="sng" dirty="0" smtClean="0">
              <a:solidFill>
                <a:schemeClr val="bg1"/>
              </a:solidFill>
            </a:endParaRPr>
          </a:p>
        </p:txBody>
      </p:sp>
      <p:sp>
        <p:nvSpPr>
          <p:cNvPr id="11" name="AutoShape 2" descr="Free Pencil Cliparts, Download Free Clip Art, Free Clip Art on ...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4" descr="Free Pencil Cliparts, Download Free Clip Art, Free Clip Art on ...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06E9E71-3E5D-3840-8BAC-9C48CEB9E3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241" y="672734"/>
            <a:ext cx="1023790" cy="1023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6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7908" y="3754"/>
            <a:ext cx="1184990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/>
              <a:t>Art and Design Year 4: </a:t>
            </a:r>
          </a:p>
          <a:p>
            <a:r>
              <a:rPr lang="en-GB" sz="4000" b="1" dirty="0" smtClean="0"/>
              <a:t>Painting   </a:t>
            </a:r>
          </a:p>
          <a:p>
            <a:endParaRPr lang="en-GB" sz="4000" b="1" dirty="0"/>
          </a:p>
        </p:txBody>
      </p:sp>
      <p:sp>
        <p:nvSpPr>
          <p:cNvPr id="6" name="Rectangle 5"/>
          <p:cNvSpPr/>
          <p:nvPr/>
        </p:nvSpPr>
        <p:spPr>
          <a:xfrm>
            <a:off x="8572693" y="2580531"/>
            <a:ext cx="3434708" cy="2442693"/>
          </a:xfrm>
          <a:prstGeom prst="rect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b="1" u="sng" dirty="0" smtClean="0">
                <a:solidFill>
                  <a:schemeClr val="bg1"/>
                </a:solidFill>
              </a:rPr>
              <a:t>Evaluating and Developing Work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Continue to discuss and share views about own and others work, including making suggestions. 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Alter and refine paintings and describe changes using art vocabulary.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03801" y="5195014"/>
            <a:ext cx="3427130" cy="1452878"/>
          </a:xfrm>
          <a:prstGeom prst="rect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b="1" u="sng" dirty="0" smtClean="0">
                <a:solidFill>
                  <a:schemeClr val="bg1"/>
                </a:solidFill>
              </a:rPr>
              <a:t>Key Vocabulary</a:t>
            </a:r>
          </a:p>
          <a:p>
            <a:r>
              <a:rPr lang="en-GB" sz="1600" dirty="0">
                <a:solidFill>
                  <a:schemeClr val="bg1"/>
                </a:solidFill>
              </a:rPr>
              <a:t>colour, foreground, middle ground, background, abstract, emotion, warm, blend, mix, line, tone, fresco</a:t>
            </a:r>
            <a:r>
              <a:rPr lang="en-GB" dirty="0" smtClean="0">
                <a:solidFill>
                  <a:schemeClr val="bg1"/>
                </a:solidFill>
              </a:rPr>
              <a:t>.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2050" y="1635602"/>
            <a:ext cx="4624131" cy="1846659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u="sng" dirty="0">
                <a:solidFill>
                  <a:schemeClr val="bg1"/>
                </a:solidFill>
              </a:rPr>
              <a:t>Key </a:t>
            </a:r>
            <a:r>
              <a:rPr lang="en-GB" b="1" u="sng" dirty="0" smtClean="0">
                <a:solidFill>
                  <a:schemeClr val="bg1"/>
                </a:solidFill>
              </a:rPr>
              <a:t>Learning</a:t>
            </a:r>
          </a:p>
          <a:p>
            <a:r>
              <a:rPr lang="en-GB" sz="1600" dirty="0">
                <a:solidFill>
                  <a:schemeClr val="bg1"/>
                </a:solidFill>
              </a:rPr>
              <a:t>Children </a:t>
            </a:r>
            <a:r>
              <a:rPr lang="en-GB" sz="1600" dirty="0" smtClean="0">
                <a:solidFill>
                  <a:schemeClr val="bg1"/>
                </a:solidFill>
              </a:rPr>
              <a:t>begin will select from a variety </a:t>
            </a:r>
            <a:r>
              <a:rPr lang="en-GB" sz="1600" dirty="0">
                <a:solidFill>
                  <a:schemeClr val="bg1"/>
                </a:solidFill>
              </a:rPr>
              <a:t>of tools and </a:t>
            </a:r>
            <a:r>
              <a:rPr lang="en-GB" sz="1600" dirty="0" smtClean="0">
                <a:solidFill>
                  <a:schemeClr val="bg1"/>
                </a:solidFill>
              </a:rPr>
              <a:t>techniques as part of the art process. </a:t>
            </a:r>
            <a:r>
              <a:rPr lang="en-GB" sz="1600" dirty="0">
                <a:solidFill>
                  <a:schemeClr val="bg1"/>
                </a:solidFill>
              </a:rPr>
              <a:t>They use the language of colour accurately when mixing, e.g. shade, primary and tint</a:t>
            </a:r>
            <a:r>
              <a:rPr lang="en-GB" sz="1600" dirty="0" smtClean="0">
                <a:solidFill>
                  <a:schemeClr val="bg1"/>
                </a:solidFill>
              </a:rPr>
              <a:t>. They will </a:t>
            </a:r>
            <a:r>
              <a:rPr lang="en-GB" sz="1600" dirty="0">
                <a:solidFill>
                  <a:schemeClr val="bg1"/>
                </a:solidFill>
              </a:rPr>
              <a:t>begin to experiment with colour for effect and mood.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73897" y="168275"/>
            <a:ext cx="2757034" cy="1600438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u="sng" dirty="0" smtClean="0">
                <a:solidFill>
                  <a:schemeClr val="bg1"/>
                </a:solidFill>
              </a:rPr>
              <a:t>Prior Learning</a:t>
            </a:r>
          </a:p>
          <a:p>
            <a:r>
              <a:rPr lang="en-GB" sz="1600" dirty="0" smtClean="0">
                <a:solidFill>
                  <a:schemeClr val="bg1"/>
                </a:solidFill>
              </a:rPr>
              <a:t>Children have learned about colour, tone and scale. They have experimented with technique and texture.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572693" y="777525"/>
            <a:ext cx="3434708" cy="1631216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u="sng" dirty="0" smtClean="0">
                <a:solidFill>
                  <a:schemeClr val="bg1"/>
                </a:solidFill>
              </a:rPr>
              <a:t>Exploring and Developing Ideas: (</a:t>
            </a:r>
            <a:r>
              <a:rPr lang="en-GB" sz="1600" b="1" u="sng" dirty="0" smtClean="0">
                <a:solidFill>
                  <a:schemeClr val="bg1"/>
                </a:solidFill>
              </a:rPr>
              <a:t>Look, Talk , Sketch, Research)</a:t>
            </a:r>
          </a:p>
          <a:p>
            <a:r>
              <a:rPr lang="en-GB" sz="1600" dirty="0" smtClean="0">
                <a:solidFill>
                  <a:schemeClr val="bg1"/>
                </a:solidFill>
              </a:rPr>
              <a:t>Build on the use of sketch books and research to inspire paintings from memory or imagination.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15698" y="168275"/>
            <a:ext cx="3348698" cy="646331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u="sng" dirty="0" smtClean="0">
                <a:solidFill>
                  <a:schemeClr val="bg1"/>
                </a:solidFill>
              </a:rPr>
              <a:t>Y4 Cross Curricular Links</a:t>
            </a:r>
            <a:r>
              <a:rPr lang="en-GB" b="1" u="sng" dirty="0" smtClean="0">
                <a:solidFill>
                  <a:schemeClr val="bg1"/>
                </a:solidFill>
              </a:rPr>
              <a:t>: Monet/ Rivers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572693" y="5195014"/>
            <a:ext cx="3434708" cy="1452878"/>
          </a:xfrm>
          <a:prstGeom prst="rect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b="1" u="sng" dirty="0" smtClean="0">
                <a:solidFill>
                  <a:schemeClr val="bg1"/>
                </a:solidFill>
              </a:rPr>
              <a:t>Knowledge and Understanding</a:t>
            </a:r>
          </a:p>
          <a:p>
            <a:r>
              <a:rPr lang="en-GB" sz="1600" dirty="0" smtClean="0">
                <a:solidFill>
                  <a:schemeClr val="bg1"/>
                </a:solidFill>
              </a:rPr>
              <a:t>Know and use correct vocabulary when discussing own, others and artists work.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2050" y="3592892"/>
            <a:ext cx="4656287" cy="3077766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u="sng" dirty="0">
                <a:solidFill>
                  <a:schemeClr val="bg1"/>
                </a:solidFill>
              </a:rPr>
              <a:t>Key </a:t>
            </a:r>
            <a:r>
              <a:rPr lang="en-GB" b="1" u="sng" dirty="0" smtClean="0">
                <a:solidFill>
                  <a:schemeClr val="bg1"/>
                </a:solidFill>
              </a:rPr>
              <a:t>Skills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bg1"/>
                </a:solidFill>
              </a:rPr>
              <a:t>Make and match colours with increasing </a:t>
            </a:r>
            <a:r>
              <a:rPr lang="en-GB" sz="1600" dirty="0">
                <a:solidFill>
                  <a:schemeClr val="bg1"/>
                </a:solidFill>
              </a:rPr>
              <a:t>accuracy</a:t>
            </a:r>
            <a:r>
              <a:rPr lang="en-GB" sz="1600" dirty="0" smtClean="0">
                <a:solidFill>
                  <a:schemeClr val="bg1"/>
                </a:solidFill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bg1"/>
                </a:solidFill>
              </a:rPr>
              <a:t>Use </a:t>
            </a:r>
            <a:r>
              <a:rPr lang="en-GB" sz="1600" dirty="0">
                <a:solidFill>
                  <a:schemeClr val="bg1"/>
                </a:solidFill>
              </a:rPr>
              <a:t>more specific colour language e.g. tint, tone, shade, hue</a:t>
            </a:r>
            <a:r>
              <a:rPr lang="en-GB" sz="1600" dirty="0" smtClean="0">
                <a:solidFill>
                  <a:schemeClr val="bg1"/>
                </a:solidFill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bg1"/>
                </a:solidFill>
              </a:rPr>
              <a:t>Choose </a:t>
            </a:r>
            <a:r>
              <a:rPr lang="en-GB" sz="1600" dirty="0">
                <a:solidFill>
                  <a:schemeClr val="bg1"/>
                </a:solidFill>
              </a:rPr>
              <a:t>paints and implements appropriately</a:t>
            </a:r>
            <a:r>
              <a:rPr lang="en-GB" sz="1600" dirty="0" smtClean="0">
                <a:solidFill>
                  <a:schemeClr val="bg1"/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bg1"/>
                </a:solidFill>
              </a:rPr>
              <a:t> </a:t>
            </a:r>
            <a:r>
              <a:rPr lang="en-GB" sz="1600" dirty="0">
                <a:solidFill>
                  <a:schemeClr val="bg1"/>
                </a:solidFill>
              </a:rPr>
              <a:t>Plan and create different effects and textures with paint according to what they need for the task</a:t>
            </a:r>
            <a:r>
              <a:rPr lang="en-GB" sz="1600" dirty="0" smtClean="0">
                <a:solidFill>
                  <a:schemeClr val="bg1"/>
                </a:solidFill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bg1"/>
                </a:solidFill>
              </a:rPr>
              <a:t>Show </a:t>
            </a:r>
            <a:r>
              <a:rPr lang="en-GB" sz="1600" dirty="0">
                <a:solidFill>
                  <a:schemeClr val="bg1"/>
                </a:solidFill>
              </a:rPr>
              <a:t>increasing independence and creativity with the painting process. </a:t>
            </a:r>
            <a:endParaRPr lang="en-GB" sz="1600" dirty="0" smtClean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03801" y="1928486"/>
            <a:ext cx="3427130" cy="3139321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u="sng" dirty="0" smtClean="0">
                <a:solidFill>
                  <a:schemeClr val="bg1"/>
                </a:solidFill>
              </a:rPr>
              <a:t>Activities, Artists and Links</a:t>
            </a:r>
          </a:p>
          <a:p>
            <a:r>
              <a:rPr lang="en-GB" b="1" u="sng" dirty="0" smtClean="0">
                <a:solidFill>
                  <a:schemeClr val="bg1"/>
                </a:solidFill>
              </a:rPr>
              <a:t>Autumn </a:t>
            </a:r>
            <a:r>
              <a:rPr lang="en-GB" b="1" u="sng" dirty="0" smtClean="0">
                <a:solidFill>
                  <a:schemeClr val="bg1"/>
                </a:solidFill>
              </a:rPr>
              <a:t>Term</a:t>
            </a:r>
          </a:p>
          <a:p>
            <a:r>
              <a:rPr lang="en-US" u="sng" dirty="0" smtClean="0">
                <a:solidFill>
                  <a:schemeClr val="bg1"/>
                </a:solidFill>
              </a:rPr>
              <a:t>Romans</a:t>
            </a:r>
            <a:r>
              <a:rPr lang="en-US" b="1" u="sng" dirty="0" smtClean="0">
                <a:solidFill>
                  <a:schemeClr val="bg1"/>
                </a:solidFill>
              </a:rPr>
              <a:t> ??</a:t>
            </a:r>
            <a:endParaRPr lang="en-GB" b="1" u="sng" dirty="0" smtClean="0">
              <a:solidFill>
                <a:schemeClr val="bg1"/>
              </a:solidFill>
            </a:endParaRPr>
          </a:p>
          <a:p>
            <a:endParaRPr lang="en-GB" b="1" u="sng" dirty="0" smtClean="0">
              <a:solidFill>
                <a:schemeClr val="bg1"/>
              </a:solidFill>
            </a:endParaRPr>
          </a:p>
          <a:p>
            <a:r>
              <a:rPr lang="en-GB" b="1" u="sng" dirty="0" smtClean="0">
                <a:solidFill>
                  <a:schemeClr val="bg1"/>
                </a:solidFill>
              </a:rPr>
              <a:t>Spring </a:t>
            </a:r>
            <a:r>
              <a:rPr lang="en-GB" b="1" u="sng" dirty="0" smtClean="0">
                <a:solidFill>
                  <a:schemeClr val="bg1"/>
                </a:solidFill>
              </a:rPr>
              <a:t>Term 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Monet inspired Watercolour </a:t>
            </a:r>
            <a:r>
              <a:rPr lang="en-GB" dirty="0">
                <a:solidFill>
                  <a:schemeClr val="bg1"/>
                </a:solidFill>
              </a:rPr>
              <a:t>P</a:t>
            </a:r>
            <a:r>
              <a:rPr lang="en-GB" dirty="0" smtClean="0">
                <a:solidFill>
                  <a:schemeClr val="bg1"/>
                </a:solidFill>
              </a:rPr>
              <a:t>ainting</a:t>
            </a:r>
            <a:endParaRPr lang="en-GB" dirty="0" smtClean="0">
              <a:solidFill>
                <a:schemeClr val="bg1"/>
              </a:solidFill>
            </a:endParaRPr>
          </a:p>
          <a:p>
            <a:endParaRPr lang="en-GB" b="1" u="sng" dirty="0" smtClean="0">
              <a:solidFill>
                <a:schemeClr val="bg1"/>
              </a:solidFill>
            </a:endParaRPr>
          </a:p>
          <a:p>
            <a:r>
              <a:rPr lang="en-GB" b="1" u="sng" dirty="0" smtClean="0">
                <a:solidFill>
                  <a:schemeClr val="bg1"/>
                </a:solidFill>
              </a:rPr>
              <a:t>Summer </a:t>
            </a:r>
            <a:r>
              <a:rPr lang="en-GB" b="1" u="sng" dirty="0" smtClean="0">
                <a:solidFill>
                  <a:schemeClr val="bg1"/>
                </a:solidFill>
              </a:rPr>
              <a:t>Term</a:t>
            </a:r>
          </a:p>
          <a:p>
            <a:endParaRPr lang="en-GB" b="1" u="sng" dirty="0" smtClean="0">
              <a:solidFill>
                <a:schemeClr val="bg1"/>
              </a:solidFill>
            </a:endParaRPr>
          </a:p>
          <a:p>
            <a:endParaRPr lang="en-GB" b="1" u="sng" dirty="0" smtClean="0">
              <a:solidFill>
                <a:schemeClr val="bg1"/>
              </a:solidFill>
            </a:endParaRPr>
          </a:p>
        </p:txBody>
      </p:sp>
      <p:sp>
        <p:nvSpPr>
          <p:cNvPr id="11" name="AutoShape 2" descr="Free Pencil Cliparts, Download Free Clip Art, Free Clip Art on ...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4" descr="Free Pencil Cliparts, Download Free Clip Art, Free Clip Art on ...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06E9E71-3E5D-3840-8BAC-9C48CEB9E3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3403" y="648130"/>
            <a:ext cx="892778" cy="892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535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7908" y="3754"/>
            <a:ext cx="1184990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/>
              <a:t>Art and Design Year 4: </a:t>
            </a:r>
          </a:p>
          <a:p>
            <a:r>
              <a:rPr lang="en-GB" sz="4000" b="1" dirty="0" smtClean="0"/>
              <a:t>Sculpture   </a:t>
            </a:r>
          </a:p>
          <a:p>
            <a:endParaRPr lang="en-GB" sz="4000" b="1" dirty="0"/>
          </a:p>
        </p:txBody>
      </p:sp>
      <p:sp>
        <p:nvSpPr>
          <p:cNvPr id="6" name="Rectangle 5"/>
          <p:cNvSpPr/>
          <p:nvPr/>
        </p:nvSpPr>
        <p:spPr>
          <a:xfrm>
            <a:off x="8572693" y="2625054"/>
            <a:ext cx="3434708" cy="2442693"/>
          </a:xfrm>
          <a:prstGeom prst="rect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b="1" u="sng" dirty="0" smtClean="0">
                <a:solidFill>
                  <a:schemeClr val="bg1"/>
                </a:solidFill>
              </a:rPr>
              <a:t>Evaluating and Developing Work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Continue to discuss and share views about own and others work, including making suggestions. 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Alter and refine models and describe changes using correct vocabulary.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03801" y="4940300"/>
            <a:ext cx="3427130" cy="1707592"/>
          </a:xfrm>
          <a:prstGeom prst="rect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b="1" u="sng" dirty="0" smtClean="0">
                <a:solidFill>
                  <a:schemeClr val="bg1"/>
                </a:solidFill>
              </a:rPr>
              <a:t>Key Vocabulary</a:t>
            </a:r>
          </a:p>
          <a:p>
            <a:pPr lvl="0"/>
            <a:r>
              <a:rPr lang="en-GB" sz="1600" dirty="0">
                <a:solidFill>
                  <a:prstClr val="black"/>
                </a:solidFill>
              </a:rPr>
              <a:t>rectangular, concrete, terrace, architect, 2D shape, brim, peak, buckle, edging, trimmings, shape, form, shadow, light, marionette </a:t>
            </a:r>
            <a:r>
              <a:rPr lang="en-GB" sz="1600">
                <a:solidFill>
                  <a:prstClr val="black"/>
                </a:solidFill>
              </a:rPr>
              <a:t>puppet</a:t>
            </a:r>
            <a:r>
              <a:rPr lang="en-GB" sz="1600" smtClean="0">
                <a:solidFill>
                  <a:prstClr val="black"/>
                </a:solidFill>
              </a:rPr>
              <a:t>.</a:t>
            </a:r>
            <a:endParaRPr lang="en-GB" b="1" u="sng" dirty="0" smtClean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7632" y="1540908"/>
            <a:ext cx="4624131" cy="2105705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u="sng" dirty="0">
                <a:solidFill>
                  <a:schemeClr val="bg1"/>
                </a:solidFill>
              </a:rPr>
              <a:t>Key </a:t>
            </a:r>
            <a:r>
              <a:rPr lang="en-GB" b="1" u="sng" dirty="0" smtClean="0">
                <a:solidFill>
                  <a:schemeClr val="bg1"/>
                </a:solidFill>
              </a:rPr>
              <a:t>Learning</a:t>
            </a:r>
          </a:p>
          <a:p>
            <a:pPr marL="52705" marR="116840" lvl="0">
              <a:spcBef>
                <a:spcPts val="115"/>
              </a:spcBef>
            </a:pPr>
            <a:r>
              <a:rPr lang="en-US" sz="1600" dirty="0">
                <a:solidFill>
                  <a:srgbClr val="1C1C1C"/>
                </a:solidFill>
                <a:ea typeface="Roboto"/>
                <a:cs typeface="Roboto"/>
              </a:rPr>
              <a:t>Children continue to use a variety of </a:t>
            </a:r>
            <a:r>
              <a:rPr lang="en-US" sz="1600" dirty="0" smtClean="0">
                <a:solidFill>
                  <a:srgbClr val="1C1C1C"/>
                </a:solidFill>
                <a:ea typeface="Roboto"/>
                <a:cs typeface="Roboto"/>
              </a:rPr>
              <a:t>materials and how to combine them </a:t>
            </a:r>
            <a:r>
              <a:rPr lang="en-US" sz="1600" dirty="0">
                <a:solidFill>
                  <a:srgbClr val="1C1C1C"/>
                </a:solidFill>
                <a:ea typeface="Roboto"/>
                <a:cs typeface="Roboto"/>
              </a:rPr>
              <a:t>for </a:t>
            </a:r>
            <a:r>
              <a:rPr lang="en-US" sz="1600" dirty="0" smtClean="0">
                <a:solidFill>
                  <a:srgbClr val="1C1C1C"/>
                </a:solidFill>
                <a:ea typeface="Roboto"/>
                <a:cs typeface="Roboto"/>
              </a:rPr>
              <a:t>sculpting. They will learn new skills </a:t>
            </a:r>
            <a:r>
              <a:rPr lang="en-US" sz="1600" dirty="0" err="1" smtClean="0">
                <a:solidFill>
                  <a:srgbClr val="1C1C1C"/>
                </a:solidFill>
                <a:ea typeface="Roboto"/>
                <a:cs typeface="Roboto"/>
              </a:rPr>
              <a:t>eg</a:t>
            </a:r>
            <a:r>
              <a:rPr lang="en-US" sz="1600" dirty="0">
                <a:solidFill>
                  <a:srgbClr val="1C1C1C"/>
                </a:solidFill>
                <a:ea typeface="Roboto"/>
                <a:cs typeface="Roboto"/>
              </a:rPr>
              <a:t> </a:t>
            </a:r>
            <a:r>
              <a:rPr lang="en-US" sz="1600" dirty="0" smtClean="0">
                <a:solidFill>
                  <a:srgbClr val="1C1C1C"/>
                </a:solidFill>
                <a:ea typeface="Roboto"/>
                <a:cs typeface="Roboto"/>
              </a:rPr>
              <a:t>using wood and </a:t>
            </a:r>
            <a:r>
              <a:rPr lang="en-US" sz="1600" dirty="0" err="1" smtClean="0">
                <a:solidFill>
                  <a:srgbClr val="1C1C1C"/>
                </a:solidFill>
                <a:ea typeface="Roboto"/>
                <a:cs typeface="Roboto"/>
              </a:rPr>
              <a:t>papier</a:t>
            </a:r>
            <a:r>
              <a:rPr lang="en-US" sz="1600" dirty="0" smtClean="0">
                <a:solidFill>
                  <a:srgbClr val="1C1C1C"/>
                </a:solidFill>
                <a:ea typeface="Roboto"/>
                <a:cs typeface="Roboto"/>
              </a:rPr>
              <a:t> </a:t>
            </a:r>
            <a:r>
              <a:rPr lang="en-US" sz="1600" dirty="0" err="1" smtClean="0">
                <a:solidFill>
                  <a:srgbClr val="1C1C1C"/>
                </a:solidFill>
                <a:ea typeface="Roboto"/>
                <a:cs typeface="Roboto"/>
              </a:rPr>
              <a:t>mache</a:t>
            </a:r>
            <a:r>
              <a:rPr lang="en-US" sz="1600" dirty="0" smtClean="0">
                <a:solidFill>
                  <a:srgbClr val="1C1C1C"/>
                </a:solidFill>
                <a:ea typeface="Roboto"/>
                <a:cs typeface="Roboto"/>
              </a:rPr>
              <a:t> for sculpture. Children </a:t>
            </a:r>
            <a:r>
              <a:rPr lang="en-US" sz="1600" dirty="0">
                <a:solidFill>
                  <a:srgbClr val="1C1C1C"/>
                </a:solidFill>
                <a:ea typeface="Roboto"/>
                <a:cs typeface="Roboto"/>
              </a:rPr>
              <a:t>begin to </a:t>
            </a:r>
            <a:r>
              <a:rPr lang="en-US" sz="1600" dirty="0" smtClean="0">
                <a:solidFill>
                  <a:srgbClr val="1C1C1C"/>
                </a:solidFill>
                <a:ea typeface="Roboto"/>
                <a:cs typeface="Roboto"/>
              </a:rPr>
              <a:t>understand how to decorate </a:t>
            </a:r>
            <a:r>
              <a:rPr lang="en-US" sz="1600" dirty="0">
                <a:solidFill>
                  <a:srgbClr val="1C1C1C"/>
                </a:solidFill>
                <a:ea typeface="Roboto"/>
                <a:cs typeface="Roboto"/>
              </a:rPr>
              <a:t>sculptures and </a:t>
            </a:r>
            <a:r>
              <a:rPr lang="en-US" sz="1600" dirty="0" smtClean="0">
                <a:solidFill>
                  <a:srgbClr val="1C1C1C"/>
                </a:solidFill>
                <a:ea typeface="Roboto"/>
                <a:cs typeface="Roboto"/>
              </a:rPr>
              <a:t>add expression </a:t>
            </a:r>
            <a:r>
              <a:rPr lang="en-US" sz="1600" dirty="0">
                <a:solidFill>
                  <a:srgbClr val="1C1C1C"/>
                </a:solidFill>
                <a:ea typeface="Roboto"/>
                <a:cs typeface="Roboto"/>
              </a:rPr>
              <a:t>through texture. </a:t>
            </a:r>
            <a:endParaRPr lang="en-GB" b="1" u="sng" dirty="0" smtClean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673897" y="168275"/>
            <a:ext cx="2757034" cy="1600438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u="sng" dirty="0" smtClean="0">
                <a:solidFill>
                  <a:schemeClr val="bg1"/>
                </a:solidFill>
              </a:rPr>
              <a:t>Prior Learning</a:t>
            </a:r>
          </a:p>
          <a:p>
            <a:r>
              <a:rPr lang="en-GB" sz="1600" dirty="0" smtClean="0">
                <a:solidFill>
                  <a:schemeClr val="bg1"/>
                </a:solidFill>
              </a:rPr>
              <a:t>Children have extended their skills when working with clay and have begun to add detail to their sculpture.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572693" y="620350"/>
            <a:ext cx="3434708" cy="1877437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u="sng" dirty="0" smtClean="0">
                <a:solidFill>
                  <a:schemeClr val="bg1"/>
                </a:solidFill>
              </a:rPr>
              <a:t>Exploring and Developing Ideas: (</a:t>
            </a:r>
            <a:r>
              <a:rPr lang="en-GB" sz="1600" b="1" u="sng" dirty="0" smtClean="0">
                <a:solidFill>
                  <a:schemeClr val="bg1"/>
                </a:solidFill>
              </a:rPr>
              <a:t>Look, Talk , Sketch, Research)</a:t>
            </a:r>
          </a:p>
          <a:p>
            <a:r>
              <a:rPr lang="en-GB" sz="1600" dirty="0" smtClean="0">
                <a:solidFill>
                  <a:schemeClr val="bg1"/>
                </a:solidFill>
              </a:rPr>
              <a:t>Build on the use of sketch books and research to inspire sculptures from memory or imagination.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15698" y="168275"/>
            <a:ext cx="3348698" cy="369332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u="sng" dirty="0" smtClean="0">
                <a:solidFill>
                  <a:schemeClr val="bg1"/>
                </a:solidFill>
              </a:rPr>
              <a:t>Y4 Cross Curricular Links: </a:t>
            </a:r>
            <a:r>
              <a:rPr lang="en-GB" dirty="0" smtClean="0">
                <a:solidFill>
                  <a:schemeClr val="bg1"/>
                </a:solidFill>
              </a:rPr>
              <a:t>??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572693" y="5195014"/>
            <a:ext cx="3434708" cy="1452878"/>
          </a:xfrm>
          <a:prstGeom prst="rect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b="1" u="sng" dirty="0" smtClean="0">
                <a:solidFill>
                  <a:schemeClr val="bg1"/>
                </a:solidFill>
              </a:rPr>
              <a:t>Knowledge and Understanding</a:t>
            </a:r>
          </a:p>
          <a:p>
            <a:r>
              <a:rPr lang="en-GB" sz="1600" dirty="0" smtClean="0">
                <a:solidFill>
                  <a:schemeClr val="bg1"/>
                </a:solidFill>
              </a:rPr>
              <a:t>Know and use correct vocabulary when discussing own, others and artists work.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7632" y="3801877"/>
            <a:ext cx="4656287" cy="1354217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u="sng" dirty="0">
                <a:solidFill>
                  <a:schemeClr val="bg1"/>
                </a:solidFill>
              </a:rPr>
              <a:t>Key </a:t>
            </a:r>
            <a:r>
              <a:rPr lang="en-GB" b="1" u="sng" dirty="0" smtClean="0">
                <a:solidFill>
                  <a:schemeClr val="bg1"/>
                </a:solidFill>
              </a:rPr>
              <a:t>Skills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prstClr val="black"/>
                </a:solidFill>
              </a:rPr>
              <a:t>Cut and join wood safely and effectively. 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prstClr val="black"/>
                </a:solidFill>
              </a:rPr>
              <a:t>Make a simple </a:t>
            </a:r>
            <a:r>
              <a:rPr lang="en-GB" sz="1600" dirty="0" err="1">
                <a:solidFill>
                  <a:prstClr val="black"/>
                </a:solidFill>
              </a:rPr>
              <a:t>papier</a:t>
            </a:r>
            <a:r>
              <a:rPr lang="en-GB" sz="1600" dirty="0">
                <a:solidFill>
                  <a:prstClr val="black"/>
                </a:solidFill>
              </a:rPr>
              <a:t> </a:t>
            </a:r>
            <a:r>
              <a:rPr lang="en-GB" sz="1600" dirty="0" err="1">
                <a:solidFill>
                  <a:prstClr val="black"/>
                </a:solidFill>
              </a:rPr>
              <a:t>mache</a:t>
            </a:r>
            <a:r>
              <a:rPr lang="en-GB" sz="1600" dirty="0">
                <a:solidFill>
                  <a:prstClr val="black"/>
                </a:solidFill>
              </a:rPr>
              <a:t> object. </a:t>
            </a:r>
            <a:endParaRPr lang="en-GB" b="1" u="sng" dirty="0">
              <a:solidFill>
                <a:schemeClr val="bg1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spc="-15" dirty="0" smtClean="0">
                <a:solidFill>
                  <a:srgbClr val="1C1C1C"/>
                </a:solidFill>
                <a:ea typeface="Roboto"/>
                <a:cs typeface="Roboto"/>
              </a:rPr>
              <a:t>Add </a:t>
            </a:r>
            <a:r>
              <a:rPr lang="en-US" sz="1600" spc="-15" dirty="0">
                <a:solidFill>
                  <a:srgbClr val="1C1C1C"/>
                </a:solidFill>
                <a:ea typeface="Roboto"/>
                <a:cs typeface="Roboto"/>
              </a:rPr>
              <a:t>materials to the sculpture to create</a:t>
            </a:r>
            <a:r>
              <a:rPr lang="en-US" sz="1600" spc="-25" dirty="0">
                <a:solidFill>
                  <a:srgbClr val="1C1C1C"/>
                </a:solidFill>
                <a:ea typeface="Roboto"/>
                <a:cs typeface="Roboto"/>
              </a:rPr>
              <a:t> </a:t>
            </a:r>
            <a:r>
              <a:rPr lang="en-US" sz="1600" spc="-15" dirty="0" smtClean="0">
                <a:solidFill>
                  <a:prstClr val="black"/>
                </a:solidFill>
                <a:ea typeface="Roboto"/>
                <a:cs typeface="Roboto"/>
              </a:rPr>
              <a:t>detail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989741" y="2605577"/>
            <a:ext cx="3427130" cy="2308324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u="sng" dirty="0" smtClean="0">
                <a:solidFill>
                  <a:schemeClr val="bg1"/>
                </a:solidFill>
              </a:rPr>
              <a:t>Activities, Artists and Links</a:t>
            </a:r>
          </a:p>
          <a:p>
            <a:r>
              <a:rPr lang="en-GB" b="1" u="sng" dirty="0" smtClean="0">
                <a:solidFill>
                  <a:schemeClr val="bg1"/>
                </a:solidFill>
              </a:rPr>
              <a:t>Autumn </a:t>
            </a:r>
            <a:r>
              <a:rPr lang="en-GB" b="1" u="sng" dirty="0" smtClean="0">
                <a:solidFill>
                  <a:schemeClr val="bg1"/>
                </a:solidFill>
              </a:rPr>
              <a:t>Term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Roman Shields</a:t>
            </a:r>
            <a:endParaRPr lang="en-GB" dirty="0" smtClean="0">
              <a:solidFill>
                <a:schemeClr val="bg1"/>
              </a:solidFill>
            </a:endParaRPr>
          </a:p>
          <a:p>
            <a:r>
              <a:rPr lang="en-GB" b="1" u="sng" smtClean="0">
                <a:solidFill>
                  <a:schemeClr val="bg1"/>
                </a:solidFill>
              </a:rPr>
              <a:t>Spring Term</a:t>
            </a:r>
            <a:endParaRPr lang="en-GB" b="1" u="sng" dirty="0" smtClean="0">
              <a:solidFill>
                <a:schemeClr val="bg1"/>
              </a:solidFill>
            </a:endParaRPr>
          </a:p>
          <a:p>
            <a:endParaRPr lang="en-GB" b="1" u="sng" dirty="0" smtClean="0">
              <a:solidFill>
                <a:schemeClr val="bg1"/>
              </a:solidFill>
            </a:endParaRPr>
          </a:p>
          <a:p>
            <a:r>
              <a:rPr lang="en-GB" b="1" u="sng" dirty="0" smtClean="0">
                <a:solidFill>
                  <a:schemeClr val="bg1"/>
                </a:solidFill>
              </a:rPr>
              <a:t>Summer </a:t>
            </a:r>
            <a:r>
              <a:rPr lang="en-GB" b="1" u="sng" dirty="0" smtClean="0">
                <a:solidFill>
                  <a:schemeClr val="bg1"/>
                </a:solidFill>
              </a:rPr>
              <a:t>Term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Greek mask</a:t>
            </a:r>
            <a:endParaRPr lang="en-GB" dirty="0" smtClean="0">
              <a:solidFill>
                <a:schemeClr val="bg1"/>
              </a:solidFill>
            </a:endParaRPr>
          </a:p>
          <a:p>
            <a:endParaRPr lang="en-GB" b="1" u="sng" dirty="0" smtClean="0">
              <a:solidFill>
                <a:schemeClr val="bg1"/>
              </a:solidFill>
            </a:endParaRPr>
          </a:p>
        </p:txBody>
      </p:sp>
      <p:sp>
        <p:nvSpPr>
          <p:cNvPr id="11" name="AutoShape 2" descr="Free Pencil Cliparts, Download Free Clip Art, Free Clip Art on ...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4" descr="Free Pencil Cliparts, Download Free Clip Art, Free Clip Art on ...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06E9E71-3E5D-3840-8BAC-9C48CEB9E3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3403" y="648130"/>
            <a:ext cx="892778" cy="892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635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1944</TotalTime>
  <Words>779</Words>
  <Application>Microsoft Office PowerPoint</Application>
  <PresentationFormat>Widescreen</PresentationFormat>
  <Paragraphs>85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Century Gothic</vt:lpstr>
      <vt:lpstr>Roboto</vt:lpstr>
      <vt:lpstr>Wingdings 3</vt:lpstr>
      <vt:lpstr>Slice</vt:lpstr>
      <vt:lpstr>Art and Design – Year 4  Knowledge organisers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   Knowledge organisers</dc:title>
  <dc:creator>Angela Filarowski</dc:creator>
  <cp:lastModifiedBy>Simone Ingleson</cp:lastModifiedBy>
  <cp:revision>188</cp:revision>
  <cp:lastPrinted>2020-05-04T13:46:55Z</cp:lastPrinted>
  <dcterms:created xsi:type="dcterms:W3CDTF">2020-03-19T09:43:42Z</dcterms:created>
  <dcterms:modified xsi:type="dcterms:W3CDTF">2020-07-12T18:07:52Z</dcterms:modified>
</cp:coreProperties>
</file>