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307" r:id="rId3"/>
    <p:sldId id="289" r:id="rId4"/>
    <p:sldId id="290" r:id="rId5"/>
    <p:sldId id="291" r:id="rId6"/>
    <p:sldId id="298" r:id="rId7"/>
    <p:sldId id="299" r:id="rId8"/>
    <p:sldId id="300" r:id="rId9"/>
    <p:sldId id="301" r:id="rId10"/>
    <p:sldId id="302" r:id="rId11"/>
    <p:sldId id="303" r:id="rId12"/>
    <p:sldId id="304" r:id="rId13"/>
    <p:sldId id="305" r:id="rId14"/>
    <p:sldId id="306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40" autoAdjust="0"/>
    <p:restoredTop sz="94660"/>
  </p:normalViewPr>
  <p:slideViewPr>
    <p:cSldViewPr snapToGrid="0">
      <p:cViewPr varScale="1">
        <p:scale>
          <a:sx n="73" d="100"/>
          <a:sy n="73" d="100"/>
        </p:scale>
        <p:origin x="53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9/9/2023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9/9/2023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9/9/2023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9/9/2023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7200" dirty="0"/>
              <a:t>SCIENCE</a:t>
            </a:r>
            <a:r>
              <a:rPr lang="en-GB" dirty="0"/>
              <a:t/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r>
              <a:rPr lang="en-GB" dirty="0"/>
              <a:t>Knowledge organisers</a:t>
            </a:r>
          </a:p>
        </p:txBody>
      </p:sp>
    </p:spTree>
    <p:extLst>
      <p:ext uri="{BB962C8B-B14F-4D97-AF65-F5344CB8AC3E}">
        <p14:creationId xmlns:p14="http://schemas.microsoft.com/office/powerpoint/2010/main" val="37844490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9222377" y="88857"/>
            <a:ext cx="2717074" cy="5149349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4376057" y="2796012"/>
            <a:ext cx="4663440" cy="2442194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222069" y="1938992"/>
            <a:ext cx="3984171" cy="3299214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104503" y="0"/>
            <a:ext cx="628323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/>
              <a:t>Year 2 Autumn term 1</a:t>
            </a:r>
          </a:p>
          <a:p>
            <a:r>
              <a:rPr lang="en-GB" sz="4000" b="1" dirty="0" smtClean="0"/>
              <a:t>Properties of everyday materials</a:t>
            </a:r>
            <a:endParaRPr lang="en-GB" sz="40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03" y="5416238"/>
            <a:ext cx="11949196" cy="132904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0720" y="5605230"/>
            <a:ext cx="749873" cy="95105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0651" y="5605230"/>
            <a:ext cx="743776" cy="105469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09495" y="5614374"/>
            <a:ext cx="658425" cy="103641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15538" y="2348148"/>
            <a:ext cx="392865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</a:rPr>
              <a:t>Building on from Year 1, the </a:t>
            </a:r>
            <a:r>
              <a:rPr lang="en-GB" sz="1400" dirty="0">
                <a:solidFill>
                  <a:schemeClr val="bg1"/>
                </a:solidFill>
              </a:rPr>
              <a:t>children will learn </a:t>
            </a:r>
            <a:r>
              <a:rPr lang="en-GB" sz="1400" dirty="0" smtClean="0">
                <a:solidFill>
                  <a:schemeClr val="bg1"/>
                </a:solidFill>
              </a:rPr>
              <a:t>which materials are natural and which are manmade. They will identify the properties and suitability of materials for different purposes. They will understand that a material is used for a purpose because of its properties, </a:t>
            </a:r>
            <a:r>
              <a:rPr lang="en-GB" sz="1400" dirty="0" err="1" smtClean="0">
                <a:solidFill>
                  <a:schemeClr val="bg1"/>
                </a:solidFill>
              </a:rPr>
              <a:t>eg</a:t>
            </a:r>
            <a:r>
              <a:rPr lang="en-GB" sz="1400" dirty="0" smtClean="0">
                <a:solidFill>
                  <a:schemeClr val="bg1"/>
                </a:solidFill>
              </a:rPr>
              <a:t> glass can be used for a window.</a:t>
            </a:r>
          </a:p>
          <a:p>
            <a:r>
              <a:rPr lang="en-GB" sz="1400" dirty="0" smtClean="0">
                <a:solidFill>
                  <a:schemeClr val="bg1"/>
                </a:solidFill>
              </a:rPr>
              <a:t>Children will learn about recycling and the recycling process. They will find out about the inventor John Loudon McAdam who developed tarmac road surfaces.  </a:t>
            </a:r>
            <a:endParaRPr lang="en-GB" sz="1400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15538" y="1958904"/>
            <a:ext cx="35106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 smtClean="0">
                <a:solidFill>
                  <a:schemeClr val="bg1"/>
                </a:solidFill>
              </a:rPr>
              <a:t>Overview</a:t>
            </a:r>
            <a:endParaRPr lang="en-GB" b="1" u="sng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313817" y="195943"/>
            <a:ext cx="245410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 smtClean="0">
                <a:solidFill>
                  <a:schemeClr val="bg1"/>
                </a:solidFill>
              </a:rPr>
              <a:t>Vocabulary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Properties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Strong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Transparent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Opaque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Rigid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Flexible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Recyclable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Stretch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Twist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Squash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Bend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Manmade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Natural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Waterproof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Absorbent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Suitable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Unsuitable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880326" y="2045262"/>
            <a:ext cx="3002417" cy="671812"/>
          </a:xfrm>
          <a:prstGeom prst="rect">
            <a:avLst/>
          </a:prstGeom>
          <a:solidFill>
            <a:schemeClr val="tx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/>
          <p:cNvSpPr txBox="1"/>
          <p:nvPr/>
        </p:nvSpPr>
        <p:spPr>
          <a:xfrm>
            <a:off x="5995851" y="2045262"/>
            <a:ext cx="29783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 smtClean="0">
                <a:solidFill>
                  <a:schemeClr val="bg1"/>
                </a:solidFill>
              </a:rPr>
              <a:t>Scientist studied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John Loudon McAdam </a:t>
            </a:r>
            <a:r>
              <a:rPr lang="en-GB" dirty="0" smtClean="0"/>
              <a:t> </a:t>
            </a:r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2795" y="1231046"/>
            <a:ext cx="1077714" cy="1525497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506686" y="2899954"/>
            <a:ext cx="437605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 smtClean="0">
                <a:solidFill>
                  <a:schemeClr val="bg1"/>
                </a:solidFill>
              </a:rPr>
              <a:t>Key Questions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How can you change the shape of a material?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Are all spoons made of the same material? 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Why is a chair made out of wood?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Why is recycling important?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37483" y="173555"/>
            <a:ext cx="3457920" cy="1693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007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9215" y="-112050"/>
            <a:ext cx="751174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Year 2</a:t>
            </a:r>
            <a:r>
              <a:rPr lang="en-GB" sz="4000" b="1" dirty="0" smtClean="0"/>
              <a:t> Autumn Term </a:t>
            </a:r>
            <a:r>
              <a:rPr lang="en-GB" sz="4000" b="1" dirty="0" smtClean="0"/>
              <a:t>2/Spring term 1 </a:t>
            </a:r>
            <a:r>
              <a:rPr lang="en-GB" sz="4000" b="1" dirty="0" smtClean="0"/>
              <a:t>Animals Including Humans </a:t>
            </a:r>
            <a:endParaRPr lang="en-GB" sz="4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9472595" y="232338"/>
            <a:ext cx="2551612" cy="5078313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u="sng" dirty="0" smtClean="0">
                <a:solidFill>
                  <a:schemeClr val="bg1"/>
                </a:solidFill>
              </a:rPr>
              <a:t>Key Vocabulary</a:t>
            </a:r>
          </a:p>
          <a:p>
            <a:pPr algn="ctr"/>
            <a:r>
              <a:rPr lang="en-GB" dirty="0" smtClean="0">
                <a:solidFill>
                  <a:schemeClr val="bg1"/>
                </a:solidFill>
              </a:rPr>
              <a:t>Offspring</a:t>
            </a:r>
          </a:p>
          <a:p>
            <a:pPr algn="ctr"/>
            <a:r>
              <a:rPr lang="en-GB" dirty="0" smtClean="0">
                <a:solidFill>
                  <a:schemeClr val="bg1"/>
                </a:solidFill>
              </a:rPr>
              <a:t>Life Cycle</a:t>
            </a:r>
          </a:p>
          <a:p>
            <a:pPr algn="ctr"/>
            <a:r>
              <a:rPr lang="en-GB" dirty="0" smtClean="0">
                <a:solidFill>
                  <a:schemeClr val="bg1"/>
                </a:solidFill>
              </a:rPr>
              <a:t>Adult</a:t>
            </a:r>
          </a:p>
          <a:p>
            <a:pPr algn="ctr"/>
            <a:r>
              <a:rPr lang="en-GB" dirty="0" smtClean="0">
                <a:solidFill>
                  <a:schemeClr val="bg1"/>
                </a:solidFill>
              </a:rPr>
              <a:t>Egg</a:t>
            </a:r>
          </a:p>
          <a:p>
            <a:pPr algn="ctr"/>
            <a:r>
              <a:rPr lang="en-GB" dirty="0" smtClean="0">
                <a:solidFill>
                  <a:schemeClr val="bg1"/>
                </a:solidFill>
              </a:rPr>
              <a:t>Spawn</a:t>
            </a:r>
          </a:p>
          <a:p>
            <a:pPr algn="ctr"/>
            <a:r>
              <a:rPr lang="en-GB" dirty="0" smtClean="0">
                <a:solidFill>
                  <a:schemeClr val="bg1"/>
                </a:solidFill>
              </a:rPr>
              <a:t>Pregnancy</a:t>
            </a:r>
          </a:p>
          <a:p>
            <a:pPr algn="ctr"/>
            <a:r>
              <a:rPr lang="en-GB" dirty="0" smtClean="0">
                <a:solidFill>
                  <a:schemeClr val="bg1"/>
                </a:solidFill>
              </a:rPr>
              <a:t>Chick</a:t>
            </a:r>
          </a:p>
          <a:p>
            <a:pPr algn="ctr"/>
            <a:r>
              <a:rPr lang="en-GB" dirty="0" smtClean="0">
                <a:solidFill>
                  <a:schemeClr val="bg1"/>
                </a:solidFill>
              </a:rPr>
              <a:t>Hatchling</a:t>
            </a:r>
          </a:p>
          <a:p>
            <a:pPr algn="ctr"/>
            <a:r>
              <a:rPr lang="en-GB" dirty="0" smtClean="0">
                <a:solidFill>
                  <a:schemeClr val="bg1"/>
                </a:solidFill>
              </a:rPr>
              <a:t>Tadpole</a:t>
            </a:r>
          </a:p>
          <a:p>
            <a:pPr algn="ctr"/>
            <a:r>
              <a:rPr lang="en-GB" dirty="0" smtClean="0">
                <a:solidFill>
                  <a:schemeClr val="bg1"/>
                </a:solidFill>
              </a:rPr>
              <a:t>Baby</a:t>
            </a:r>
          </a:p>
          <a:p>
            <a:pPr algn="ctr"/>
            <a:r>
              <a:rPr lang="en-GB" dirty="0" smtClean="0">
                <a:solidFill>
                  <a:schemeClr val="bg1"/>
                </a:solidFill>
              </a:rPr>
              <a:t>Toddler</a:t>
            </a:r>
          </a:p>
          <a:p>
            <a:pPr algn="ctr"/>
            <a:r>
              <a:rPr lang="en-GB" dirty="0" smtClean="0">
                <a:solidFill>
                  <a:schemeClr val="bg1"/>
                </a:solidFill>
              </a:rPr>
              <a:t>Teenager</a:t>
            </a:r>
          </a:p>
          <a:p>
            <a:pPr algn="ctr"/>
            <a:r>
              <a:rPr lang="en-GB" dirty="0" smtClean="0">
                <a:solidFill>
                  <a:schemeClr val="bg1"/>
                </a:solidFill>
              </a:rPr>
              <a:t>Basic Needs</a:t>
            </a:r>
          </a:p>
          <a:p>
            <a:pPr algn="ctr"/>
            <a:r>
              <a:rPr lang="en-GB" dirty="0" smtClean="0">
                <a:solidFill>
                  <a:schemeClr val="bg1"/>
                </a:solidFill>
              </a:rPr>
              <a:t>Diet</a:t>
            </a:r>
          </a:p>
          <a:p>
            <a:pPr algn="ctr"/>
            <a:r>
              <a:rPr lang="en-GB" dirty="0" smtClean="0">
                <a:solidFill>
                  <a:schemeClr val="bg1"/>
                </a:solidFill>
              </a:rPr>
              <a:t>Hygiene</a:t>
            </a:r>
          </a:p>
          <a:p>
            <a:pPr algn="ctr"/>
            <a:r>
              <a:rPr lang="en-GB" dirty="0" smtClean="0">
                <a:solidFill>
                  <a:schemeClr val="bg1"/>
                </a:solidFill>
              </a:rPr>
              <a:t>Exercise</a:t>
            </a:r>
          </a:p>
          <a:p>
            <a:pPr algn="ctr"/>
            <a:r>
              <a:rPr lang="en-GB" dirty="0" smtClean="0">
                <a:solidFill>
                  <a:schemeClr val="bg1"/>
                </a:solidFill>
              </a:rPr>
              <a:t>Germs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9215" y="1826942"/>
            <a:ext cx="4217728" cy="3493264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u="sng" dirty="0" smtClean="0">
                <a:solidFill>
                  <a:schemeClr val="bg1"/>
                </a:solidFill>
              </a:rPr>
              <a:t>Overview</a:t>
            </a:r>
          </a:p>
          <a:p>
            <a:endParaRPr lang="en-GB" sz="500" b="1" u="sng" dirty="0" smtClean="0">
              <a:solidFill>
                <a:schemeClr val="bg1"/>
              </a:solidFill>
            </a:endParaRPr>
          </a:p>
          <a:p>
            <a:r>
              <a:rPr lang="en-GB" dirty="0" smtClean="0">
                <a:solidFill>
                  <a:schemeClr val="bg1"/>
                </a:solidFill>
              </a:rPr>
              <a:t>The children will learn that animals and humans have offspring which grow into adults. They will investigate what </a:t>
            </a:r>
            <a:r>
              <a:rPr lang="en-GB" dirty="0">
                <a:solidFill>
                  <a:schemeClr val="bg1"/>
                </a:solidFill>
              </a:rPr>
              <a:t>we need to survive and be healthy. </a:t>
            </a:r>
            <a:r>
              <a:rPr lang="en-GB" dirty="0" smtClean="0">
                <a:solidFill>
                  <a:schemeClr val="bg1"/>
                </a:solidFill>
              </a:rPr>
              <a:t>The children will learn </a:t>
            </a:r>
            <a:r>
              <a:rPr lang="en-GB" dirty="0">
                <a:solidFill>
                  <a:schemeClr val="bg1"/>
                </a:solidFill>
              </a:rPr>
              <a:t>about the basic needs that are shared by humans and </a:t>
            </a:r>
            <a:r>
              <a:rPr lang="en-GB" dirty="0" smtClean="0">
                <a:solidFill>
                  <a:schemeClr val="bg1"/>
                </a:solidFill>
              </a:rPr>
              <a:t>animals. They will explore </a:t>
            </a:r>
            <a:r>
              <a:rPr lang="en-GB" dirty="0">
                <a:solidFill>
                  <a:schemeClr val="bg1"/>
                </a:solidFill>
              </a:rPr>
              <a:t>the need for humans to eat a varied diet, to keep themselves clean, and to take regular exercise.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49842" y="1396608"/>
            <a:ext cx="2978127" cy="923330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u="sng" dirty="0" smtClean="0">
                <a:solidFill>
                  <a:schemeClr val="bg1"/>
                </a:solidFill>
              </a:rPr>
              <a:t>Scientists </a:t>
            </a:r>
            <a:r>
              <a:rPr lang="en-GB" b="1" u="sng" dirty="0" smtClean="0">
                <a:solidFill>
                  <a:schemeClr val="bg1"/>
                </a:solidFill>
              </a:rPr>
              <a:t>Studied</a:t>
            </a:r>
          </a:p>
          <a:p>
            <a:endParaRPr lang="en-GB" b="1" u="sng" dirty="0">
              <a:solidFill>
                <a:schemeClr val="bg1"/>
              </a:solidFill>
            </a:endParaRPr>
          </a:p>
          <a:p>
            <a:r>
              <a:rPr lang="en-GB" dirty="0" smtClean="0">
                <a:solidFill>
                  <a:schemeClr val="bg1"/>
                </a:solidFill>
              </a:rPr>
              <a:t>Louis Pasteur </a:t>
            </a:r>
            <a:endParaRPr lang="en-GB" dirty="0" smtClean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64003" y="2935292"/>
            <a:ext cx="4898570" cy="2308324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u="sng" dirty="0" smtClean="0">
                <a:solidFill>
                  <a:schemeClr val="bg1"/>
                </a:solidFill>
              </a:rPr>
              <a:t>Key Questions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How does a tadpole change over time?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Which offspring belongs to which animal?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Which age group of children wash their hands the most in the day?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What do you need to do to look after a pet dog and keep it healthy?</a:t>
            </a:r>
          </a:p>
          <a:p>
            <a:endParaRPr lang="en-GB" dirty="0" smtClean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89976" y="2317439"/>
            <a:ext cx="15484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/>
              <a:t>Louis Pasteur</a:t>
            </a:r>
            <a:endParaRPr lang="en-GB" sz="16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44791" y="5400894"/>
            <a:ext cx="11879416" cy="1277273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u="sng" dirty="0" smtClean="0">
                <a:solidFill>
                  <a:schemeClr val="bg1"/>
                </a:solidFill>
              </a:rPr>
              <a:t>Enquiry Skills Covered</a:t>
            </a:r>
          </a:p>
          <a:p>
            <a:endParaRPr lang="en-GB" b="1" u="sng" dirty="0">
              <a:solidFill>
                <a:schemeClr val="bg1"/>
              </a:solidFill>
            </a:endParaRPr>
          </a:p>
          <a:p>
            <a:r>
              <a:rPr lang="en-GB" dirty="0" smtClean="0">
                <a:solidFill>
                  <a:schemeClr val="bg1"/>
                </a:solidFill>
              </a:rPr>
              <a:t>Identifying and Classifying           Observing </a:t>
            </a:r>
            <a:r>
              <a:rPr lang="en-GB" dirty="0" smtClean="0">
                <a:solidFill>
                  <a:schemeClr val="bg1"/>
                </a:solidFill>
              </a:rPr>
              <a:t>Over Time           </a:t>
            </a:r>
            <a:r>
              <a:rPr lang="en-GB" dirty="0" smtClean="0">
                <a:solidFill>
                  <a:schemeClr val="bg1"/>
                </a:solidFill>
              </a:rPr>
              <a:t>   Fair testing                      Pattern </a:t>
            </a:r>
            <a:r>
              <a:rPr lang="en-GB" dirty="0" smtClean="0">
                <a:solidFill>
                  <a:schemeClr val="bg1"/>
                </a:solidFill>
              </a:rPr>
              <a:t>Seeking </a:t>
            </a:r>
            <a:endParaRPr lang="en-GB" b="1" u="sng" dirty="0" smtClean="0">
              <a:solidFill>
                <a:schemeClr val="bg1"/>
              </a:solidFill>
            </a:endParaRPr>
          </a:p>
          <a:p>
            <a:endParaRPr lang="en-GB" sz="500" b="1" u="sng" dirty="0" smtClean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7589" y="5908627"/>
            <a:ext cx="427999" cy="67370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1004" y="5692236"/>
            <a:ext cx="510598" cy="53770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38223" y="5498868"/>
            <a:ext cx="577926" cy="819518"/>
          </a:xfrm>
          <a:prstGeom prst="rect">
            <a:avLst/>
          </a:prstGeom>
        </p:spPr>
      </p:pic>
      <p:pic>
        <p:nvPicPr>
          <p:cNvPr id="2050" name="Picture 2" descr="Louis Pasteur - Inventions, Facts &amp; Life - Biography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2958" y="1318832"/>
            <a:ext cx="1506718" cy="15067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29599" y="5788449"/>
            <a:ext cx="568668" cy="695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82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9215" y="-112050"/>
            <a:ext cx="566552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Year 2</a:t>
            </a:r>
            <a:r>
              <a:rPr lang="en-GB" sz="4000" b="1" dirty="0" smtClean="0"/>
              <a:t> Spring Term </a:t>
            </a:r>
          </a:p>
          <a:p>
            <a:r>
              <a:rPr lang="en-GB" sz="4000" b="1" dirty="0" smtClean="0"/>
              <a:t>Living Things and </a:t>
            </a:r>
          </a:p>
          <a:p>
            <a:r>
              <a:rPr lang="en-GB" sz="4000" b="1" dirty="0" smtClean="0"/>
              <a:t>Their Habitats</a:t>
            </a:r>
            <a:endParaRPr lang="en-GB" sz="4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9472595" y="232338"/>
            <a:ext cx="2551612" cy="5078313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u="sng" dirty="0" smtClean="0">
                <a:solidFill>
                  <a:schemeClr val="bg1"/>
                </a:solidFill>
              </a:rPr>
              <a:t>Key Vocabulary</a:t>
            </a:r>
          </a:p>
          <a:p>
            <a:pPr algn="ctr"/>
            <a:r>
              <a:rPr lang="en-GB" dirty="0" smtClean="0">
                <a:solidFill>
                  <a:schemeClr val="bg1"/>
                </a:solidFill>
              </a:rPr>
              <a:t>Living</a:t>
            </a:r>
          </a:p>
          <a:p>
            <a:pPr algn="ctr"/>
            <a:r>
              <a:rPr lang="en-GB" dirty="0" smtClean="0">
                <a:solidFill>
                  <a:schemeClr val="bg1"/>
                </a:solidFill>
              </a:rPr>
              <a:t>Non Living</a:t>
            </a:r>
          </a:p>
          <a:p>
            <a:pPr algn="ctr"/>
            <a:r>
              <a:rPr lang="en-GB" dirty="0" smtClean="0">
                <a:solidFill>
                  <a:schemeClr val="bg1"/>
                </a:solidFill>
              </a:rPr>
              <a:t>Dead</a:t>
            </a:r>
          </a:p>
          <a:p>
            <a:pPr algn="ctr"/>
            <a:r>
              <a:rPr lang="en-GB" dirty="0" smtClean="0">
                <a:solidFill>
                  <a:schemeClr val="bg1"/>
                </a:solidFill>
              </a:rPr>
              <a:t>Habitat</a:t>
            </a:r>
          </a:p>
          <a:p>
            <a:pPr algn="ctr"/>
            <a:r>
              <a:rPr lang="en-GB" dirty="0" smtClean="0">
                <a:solidFill>
                  <a:schemeClr val="bg1"/>
                </a:solidFill>
              </a:rPr>
              <a:t>Food Chain</a:t>
            </a:r>
          </a:p>
          <a:p>
            <a:pPr algn="ctr"/>
            <a:r>
              <a:rPr lang="en-GB" dirty="0" smtClean="0">
                <a:solidFill>
                  <a:schemeClr val="bg1"/>
                </a:solidFill>
              </a:rPr>
              <a:t>Herbivore</a:t>
            </a:r>
          </a:p>
          <a:p>
            <a:pPr algn="ctr"/>
            <a:r>
              <a:rPr lang="en-GB" dirty="0" smtClean="0">
                <a:solidFill>
                  <a:schemeClr val="bg1"/>
                </a:solidFill>
              </a:rPr>
              <a:t>Carnivore</a:t>
            </a:r>
          </a:p>
          <a:p>
            <a:pPr algn="ctr"/>
            <a:r>
              <a:rPr lang="en-GB" dirty="0" smtClean="0">
                <a:solidFill>
                  <a:schemeClr val="bg1"/>
                </a:solidFill>
              </a:rPr>
              <a:t>Omnivore</a:t>
            </a:r>
          </a:p>
          <a:p>
            <a:pPr algn="ctr"/>
            <a:r>
              <a:rPr lang="en-GB" dirty="0" smtClean="0">
                <a:solidFill>
                  <a:schemeClr val="bg1"/>
                </a:solidFill>
              </a:rPr>
              <a:t>Consumer</a:t>
            </a:r>
          </a:p>
          <a:p>
            <a:pPr algn="ctr"/>
            <a:r>
              <a:rPr lang="en-GB" dirty="0" smtClean="0">
                <a:solidFill>
                  <a:schemeClr val="bg1"/>
                </a:solidFill>
              </a:rPr>
              <a:t>Producer</a:t>
            </a:r>
          </a:p>
          <a:p>
            <a:pPr algn="ctr"/>
            <a:r>
              <a:rPr lang="en-GB" dirty="0" smtClean="0">
                <a:solidFill>
                  <a:schemeClr val="bg1"/>
                </a:solidFill>
              </a:rPr>
              <a:t>Predator</a:t>
            </a:r>
          </a:p>
          <a:p>
            <a:pPr algn="ctr"/>
            <a:r>
              <a:rPr lang="en-GB" dirty="0" smtClean="0">
                <a:solidFill>
                  <a:schemeClr val="bg1"/>
                </a:solidFill>
              </a:rPr>
              <a:t>Prey</a:t>
            </a:r>
          </a:p>
          <a:p>
            <a:pPr algn="ctr"/>
            <a:r>
              <a:rPr lang="en-GB" dirty="0" smtClean="0">
                <a:solidFill>
                  <a:schemeClr val="bg1"/>
                </a:solidFill>
              </a:rPr>
              <a:t>Micro – habitat</a:t>
            </a:r>
          </a:p>
          <a:p>
            <a:pPr algn="ctr"/>
            <a:r>
              <a:rPr lang="en-GB" dirty="0" smtClean="0">
                <a:solidFill>
                  <a:schemeClr val="bg1"/>
                </a:solidFill>
              </a:rPr>
              <a:t>Desert</a:t>
            </a:r>
          </a:p>
          <a:p>
            <a:pPr algn="ctr"/>
            <a:r>
              <a:rPr lang="en-GB" dirty="0" smtClean="0">
                <a:solidFill>
                  <a:schemeClr val="bg1"/>
                </a:solidFill>
              </a:rPr>
              <a:t>Woodland</a:t>
            </a:r>
          </a:p>
          <a:p>
            <a:pPr algn="ctr"/>
            <a:r>
              <a:rPr lang="en-GB" dirty="0" smtClean="0">
                <a:solidFill>
                  <a:schemeClr val="bg1"/>
                </a:solidFill>
              </a:rPr>
              <a:t>Rainforest</a:t>
            </a:r>
          </a:p>
          <a:p>
            <a:pPr algn="ctr"/>
            <a:r>
              <a:rPr lang="en-GB" dirty="0" smtClean="0">
                <a:solidFill>
                  <a:schemeClr val="bg1"/>
                </a:solidFill>
              </a:rPr>
              <a:t>Arctic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4791" y="1855111"/>
            <a:ext cx="4217728" cy="3493264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u="sng" dirty="0" smtClean="0">
                <a:solidFill>
                  <a:schemeClr val="bg1"/>
                </a:solidFill>
              </a:rPr>
              <a:t>Overview</a:t>
            </a:r>
          </a:p>
          <a:p>
            <a:endParaRPr lang="en-GB" sz="500" b="1" u="sng" dirty="0" smtClean="0">
              <a:solidFill>
                <a:schemeClr val="bg1"/>
              </a:solidFill>
            </a:endParaRPr>
          </a:p>
          <a:p>
            <a:r>
              <a:rPr lang="en-GB" dirty="0" smtClean="0">
                <a:solidFill>
                  <a:schemeClr val="bg1"/>
                </a:solidFill>
              </a:rPr>
              <a:t>The children </a:t>
            </a:r>
            <a:r>
              <a:rPr lang="en-GB" dirty="0">
                <a:solidFill>
                  <a:schemeClr val="bg1"/>
                </a:solidFill>
              </a:rPr>
              <a:t>will learn about a variety of habitats and the plants and animals that live there. </a:t>
            </a:r>
            <a:r>
              <a:rPr lang="en-GB" dirty="0" smtClean="0">
                <a:solidFill>
                  <a:schemeClr val="bg1"/>
                </a:solidFill>
              </a:rPr>
              <a:t>They will </a:t>
            </a:r>
            <a:r>
              <a:rPr lang="en-GB" dirty="0">
                <a:solidFill>
                  <a:schemeClr val="bg1"/>
                </a:solidFill>
              </a:rPr>
              <a:t>learn to tell the difference between things that are living, dead and things that have never been </a:t>
            </a:r>
            <a:r>
              <a:rPr lang="en-GB" dirty="0" smtClean="0">
                <a:solidFill>
                  <a:schemeClr val="bg1"/>
                </a:solidFill>
              </a:rPr>
              <a:t>alive. The children will make observations of habitats around them including micro. They will learn how animals obtain food and what a food chain is. 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68272" y="3037430"/>
            <a:ext cx="4898570" cy="2308324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u="sng" dirty="0" smtClean="0">
                <a:solidFill>
                  <a:schemeClr val="bg1"/>
                </a:solidFill>
              </a:rPr>
              <a:t>Key Questions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How does the cycle path change over the year?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Which habitat do worms prefer – where can we find the most worms?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How does a cactus survive in a desert with no water?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How would you survive in a rainforest?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4791" y="5457043"/>
            <a:ext cx="11879416" cy="1277273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u="sng" dirty="0" smtClean="0">
                <a:solidFill>
                  <a:schemeClr val="bg1"/>
                </a:solidFill>
              </a:rPr>
              <a:t>Enquiry Skills Covered</a:t>
            </a:r>
          </a:p>
          <a:p>
            <a:endParaRPr lang="en-GB" b="1" u="sng" dirty="0" smtClean="0">
              <a:solidFill>
                <a:schemeClr val="bg1"/>
              </a:solidFill>
            </a:endParaRPr>
          </a:p>
          <a:p>
            <a:r>
              <a:rPr lang="en-GB" dirty="0" smtClean="0">
                <a:solidFill>
                  <a:schemeClr val="bg1"/>
                </a:solidFill>
              </a:rPr>
              <a:t>Researching Using Secondary Sources                 Pattern Seeking             </a:t>
            </a:r>
            <a:r>
              <a:rPr lang="en-GB" dirty="0">
                <a:solidFill>
                  <a:schemeClr val="bg1"/>
                </a:solidFill>
              </a:rPr>
              <a:t>Identifying and Classifying</a:t>
            </a:r>
            <a:r>
              <a:rPr lang="en-GB" dirty="0" smtClean="0">
                <a:solidFill>
                  <a:schemeClr val="bg1"/>
                </a:solidFill>
              </a:rPr>
              <a:t> </a:t>
            </a:r>
            <a:endParaRPr lang="en-GB" b="1" u="sng" dirty="0" smtClean="0">
              <a:solidFill>
                <a:schemeClr val="bg1"/>
              </a:solidFill>
            </a:endParaRPr>
          </a:p>
          <a:p>
            <a:endParaRPr lang="en-GB" sz="500" b="1" u="sng" dirty="0" smtClean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4987" y="5620149"/>
            <a:ext cx="749873" cy="95105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5484" y="5568328"/>
            <a:ext cx="743776" cy="105469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9102" y="5620149"/>
            <a:ext cx="658425" cy="103641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8617" y="139054"/>
            <a:ext cx="4124728" cy="20536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98510" y="2248360"/>
            <a:ext cx="2190750" cy="73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728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566552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Year 2</a:t>
            </a:r>
            <a:r>
              <a:rPr lang="en-GB" sz="4000" b="1" dirty="0" smtClean="0"/>
              <a:t> </a:t>
            </a:r>
            <a:r>
              <a:rPr lang="en-GB" sz="4000" b="1" dirty="0" smtClean="0"/>
              <a:t>Summer </a:t>
            </a:r>
            <a:r>
              <a:rPr lang="en-GB" sz="4000" b="1" dirty="0" smtClean="0"/>
              <a:t>Term </a:t>
            </a:r>
          </a:p>
          <a:p>
            <a:r>
              <a:rPr lang="en-GB" sz="4000" b="1" dirty="0" smtClean="0"/>
              <a:t>Plants</a:t>
            </a:r>
            <a:endParaRPr lang="en-GB" sz="4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9472595" y="216923"/>
            <a:ext cx="2551612" cy="5078313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u="sng" dirty="0" smtClean="0">
                <a:solidFill>
                  <a:schemeClr val="bg1"/>
                </a:solidFill>
              </a:rPr>
              <a:t>Key Vocabulary</a:t>
            </a:r>
          </a:p>
          <a:p>
            <a:pPr algn="ctr"/>
            <a:endParaRPr lang="en-GB" dirty="0" smtClean="0">
              <a:solidFill>
                <a:schemeClr val="bg1"/>
              </a:solidFill>
            </a:endParaRPr>
          </a:p>
          <a:p>
            <a:pPr algn="ctr"/>
            <a:r>
              <a:rPr lang="en-GB" dirty="0" smtClean="0">
                <a:solidFill>
                  <a:schemeClr val="bg1"/>
                </a:solidFill>
              </a:rPr>
              <a:t>Roots</a:t>
            </a:r>
            <a:endParaRPr lang="en-GB" dirty="0" smtClean="0">
              <a:solidFill>
                <a:schemeClr val="bg1"/>
              </a:solidFill>
            </a:endParaRPr>
          </a:p>
          <a:p>
            <a:pPr algn="ctr"/>
            <a:r>
              <a:rPr lang="en-GB" dirty="0" smtClean="0">
                <a:solidFill>
                  <a:schemeClr val="bg1"/>
                </a:solidFill>
              </a:rPr>
              <a:t>Stem</a:t>
            </a:r>
          </a:p>
          <a:p>
            <a:pPr algn="ctr"/>
            <a:r>
              <a:rPr lang="en-GB" dirty="0" smtClean="0">
                <a:solidFill>
                  <a:schemeClr val="bg1"/>
                </a:solidFill>
              </a:rPr>
              <a:t>Seed</a:t>
            </a:r>
          </a:p>
          <a:p>
            <a:pPr algn="ctr"/>
            <a:r>
              <a:rPr lang="en-GB" dirty="0" smtClean="0">
                <a:solidFill>
                  <a:schemeClr val="bg1"/>
                </a:solidFill>
              </a:rPr>
              <a:t>Bulb</a:t>
            </a:r>
          </a:p>
          <a:p>
            <a:pPr algn="ctr"/>
            <a:r>
              <a:rPr lang="en-GB" dirty="0" smtClean="0">
                <a:solidFill>
                  <a:schemeClr val="bg1"/>
                </a:solidFill>
              </a:rPr>
              <a:t>Leaf</a:t>
            </a:r>
          </a:p>
          <a:p>
            <a:pPr algn="ctr"/>
            <a:r>
              <a:rPr lang="en-GB" dirty="0" smtClean="0">
                <a:solidFill>
                  <a:schemeClr val="bg1"/>
                </a:solidFill>
              </a:rPr>
              <a:t>Flower</a:t>
            </a:r>
          </a:p>
          <a:p>
            <a:pPr algn="ctr"/>
            <a:r>
              <a:rPr lang="en-GB" dirty="0" smtClean="0">
                <a:solidFill>
                  <a:schemeClr val="bg1"/>
                </a:solidFill>
              </a:rPr>
              <a:t>Germinate</a:t>
            </a:r>
          </a:p>
          <a:p>
            <a:pPr algn="ctr"/>
            <a:r>
              <a:rPr lang="en-GB" dirty="0" smtClean="0">
                <a:solidFill>
                  <a:schemeClr val="bg1"/>
                </a:solidFill>
              </a:rPr>
              <a:t>Life Process</a:t>
            </a:r>
          </a:p>
          <a:p>
            <a:pPr algn="ctr"/>
            <a:r>
              <a:rPr lang="en-GB" dirty="0" smtClean="0">
                <a:solidFill>
                  <a:schemeClr val="bg1"/>
                </a:solidFill>
              </a:rPr>
              <a:t>Water</a:t>
            </a:r>
          </a:p>
          <a:p>
            <a:pPr algn="ctr"/>
            <a:r>
              <a:rPr lang="en-GB" dirty="0" smtClean="0">
                <a:solidFill>
                  <a:schemeClr val="bg1"/>
                </a:solidFill>
              </a:rPr>
              <a:t>Light</a:t>
            </a:r>
          </a:p>
          <a:p>
            <a:pPr algn="ctr"/>
            <a:r>
              <a:rPr lang="en-GB" dirty="0" smtClean="0">
                <a:solidFill>
                  <a:schemeClr val="bg1"/>
                </a:solidFill>
              </a:rPr>
              <a:t>Temperature</a:t>
            </a:r>
          </a:p>
          <a:p>
            <a:pPr algn="ctr"/>
            <a:r>
              <a:rPr lang="en-GB" dirty="0" smtClean="0">
                <a:solidFill>
                  <a:schemeClr val="bg1"/>
                </a:solidFill>
              </a:rPr>
              <a:t>Dispersal </a:t>
            </a:r>
            <a:endParaRPr lang="en-GB" dirty="0" smtClean="0">
              <a:solidFill>
                <a:schemeClr val="bg1"/>
              </a:solidFill>
            </a:endParaRPr>
          </a:p>
          <a:p>
            <a:pPr algn="ctr"/>
            <a:r>
              <a:rPr lang="en-GB" dirty="0" smtClean="0">
                <a:solidFill>
                  <a:schemeClr val="bg1"/>
                </a:solidFill>
              </a:rPr>
              <a:t>Compost</a:t>
            </a:r>
          </a:p>
          <a:p>
            <a:pPr algn="ctr"/>
            <a:r>
              <a:rPr lang="en-GB" dirty="0" smtClean="0">
                <a:solidFill>
                  <a:schemeClr val="bg1"/>
                </a:solidFill>
              </a:rPr>
              <a:t>Fruit</a:t>
            </a:r>
          </a:p>
          <a:p>
            <a:pPr algn="ctr"/>
            <a:r>
              <a:rPr lang="en-GB" dirty="0" smtClean="0">
                <a:solidFill>
                  <a:schemeClr val="bg1"/>
                </a:solidFill>
              </a:rPr>
              <a:t>Properties</a:t>
            </a:r>
            <a:endParaRPr lang="en-GB" dirty="0">
              <a:solidFill>
                <a:schemeClr val="bg1"/>
              </a:solidFill>
            </a:endParaRPr>
          </a:p>
          <a:p>
            <a:pPr algn="ctr"/>
            <a:endParaRPr lang="en-GB" dirty="0" smtClean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4791" y="1442221"/>
            <a:ext cx="4217728" cy="3770263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u="sng" dirty="0" smtClean="0">
                <a:solidFill>
                  <a:schemeClr val="bg1"/>
                </a:solidFill>
              </a:rPr>
              <a:t>Overview</a:t>
            </a:r>
          </a:p>
          <a:p>
            <a:endParaRPr lang="en-GB" sz="500" b="1" u="sng" dirty="0" smtClean="0">
              <a:solidFill>
                <a:schemeClr val="bg1"/>
              </a:solidFill>
            </a:endParaRPr>
          </a:p>
          <a:p>
            <a:r>
              <a:rPr lang="en-GB" dirty="0" smtClean="0">
                <a:solidFill>
                  <a:schemeClr val="bg1"/>
                </a:solidFill>
              </a:rPr>
              <a:t>The children will closely </a:t>
            </a:r>
            <a:r>
              <a:rPr lang="en-GB" dirty="0">
                <a:solidFill>
                  <a:schemeClr val="bg1"/>
                </a:solidFill>
              </a:rPr>
              <a:t>study plants and trees in the natural </a:t>
            </a:r>
            <a:r>
              <a:rPr lang="en-GB" dirty="0" smtClean="0">
                <a:solidFill>
                  <a:schemeClr val="bg1"/>
                </a:solidFill>
              </a:rPr>
              <a:t>environment. They will </a:t>
            </a:r>
            <a:r>
              <a:rPr lang="en-GB" dirty="0">
                <a:solidFill>
                  <a:schemeClr val="bg1"/>
                </a:solidFill>
              </a:rPr>
              <a:t>plant a seed and a bulb and compare them as they grow. </a:t>
            </a:r>
            <a:r>
              <a:rPr lang="en-GB" dirty="0" smtClean="0">
                <a:solidFill>
                  <a:schemeClr val="bg1"/>
                </a:solidFill>
              </a:rPr>
              <a:t>The children will set up an experiment </a:t>
            </a:r>
            <a:r>
              <a:rPr lang="en-GB" dirty="0">
                <a:solidFill>
                  <a:schemeClr val="bg1"/>
                </a:solidFill>
              </a:rPr>
              <a:t>to observe what plants need to grow well, and watch the germination process first hand by growing cress.  </a:t>
            </a:r>
            <a:endParaRPr lang="en-GB" dirty="0" smtClean="0">
              <a:solidFill>
                <a:schemeClr val="bg1"/>
              </a:solidFill>
            </a:endParaRPr>
          </a:p>
          <a:p>
            <a:r>
              <a:rPr lang="en-GB" dirty="0" smtClean="0">
                <a:solidFill>
                  <a:schemeClr val="bg1"/>
                </a:solidFill>
              </a:rPr>
              <a:t>Children will create </a:t>
            </a:r>
            <a:r>
              <a:rPr lang="en-GB" dirty="0">
                <a:solidFill>
                  <a:schemeClr val="bg1"/>
                </a:solidFill>
              </a:rPr>
              <a:t>a bar chart to show how tall </a:t>
            </a:r>
            <a:r>
              <a:rPr lang="en-GB" dirty="0" smtClean="0">
                <a:solidFill>
                  <a:schemeClr val="bg1"/>
                </a:solidFill>
              </a:rPr>
              <a:t>plants have grown </a:t>
            </a:r>
            <a:r>
              <a:rPr lang="en-GB" dirty="0">
                <a:solidFill>
                  <a:schemeClr val="bg1"/>
                </a:solidFill>
              </a:rPr>
              <a:t>to the nearest </a:t>
            </a:r>
            <a:r>
              <a:rPr lang="en-GB" dirty="0" smtClean="0">
                <a:solidFill>
                  <a:schemeClr val="bg1"/>
                </a:solidFill>
              </a:rPr>
              <a:t>cm.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68272" y="3188853"/>
            <a:ext cx="4898570" cy="2031325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u="sng" dirty="0" smtClean="0">
                <a:solidFill>
                  <a:schemeClr val="bg1"/>
                </a:solidFill>
              </a:rPr>
              <a:t>Key Questions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Do bigger seeds grow into bigger plants?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What happens to my bean after I have planted it?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Do cress seeds grow quicker inside or outside?</a:t>
            </a:r>
          </a:p>
          <a:p>
            <a:endParaRPr lang="en-GB" dirty="0" smtClean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4791" y="5400894"/>
            <a:ext cx="11879416" cy="1277273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u="sng" dirty="0" smtClean="0">
                <a:solidFill>
                  <a:schemeClr val="bg1"/>
                </a:solidFill>
              </a:rPr>
              <a:t>Enquiry Skills Covered</a:t>
            </a:r>
          </a:p>
          <a:p>
            <a:endParaRPr lang="en-GB" b="1" u="sng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Comparative and Fair </a:t>
            </a:r>
            <a:r>
              <a:rPr lang="en-GB" dirty="0" smtClean="0">
                <a:solidFill>
                  <a:schemeClr val="bg1"/>
                </a:solidFill>
              </a:rPr>
              <a:t>Testing                </a:t>
            </a:r>
            <a:r>
              <a:rPr lang="en-GB" dirty="0">
                <a:solidFill>
                  <a:schemeClr val="bg1"/>
                </a:solidFill>
              </a:rPr>
              <a:t>Observing Over </a:t>
            </a:r>
            <a:r>
              <a:rPr lang="en-GB" dirty="0" smtClean="0">
                <a:solidFill>
                  <a:schemeClr val="bg1"/>
                </a:solidFill>
              </a:rPr>
              <a:t>Time                      </a:t>
            </a:r>
            <a:r>
              <a:rPr lang="en-GB" dirty="0">
                <a:solidFill>
                  <a:schemeClr val="bg1"/>
                </a:solidFill>
              </a:rPr>
              <a:t>Pattern Seeking </a:t>
            </a:r>
            <a:endParaRPr lang="en-GB" b="1" u="sng" dirty="0" smtClean="0">
              <a:solidFill>
                <a:schemeClr val="bg1"/>
              </a:solidFill>
            </a:endParaRPr>
          </a:p>
          <a:p>
            <a:endParaRPr lang="en-GB" sz="500" b="1" u="sng" dirty="0" smtClean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9225" y="5603628"/>
            <a:ext cx="713294" cy="87180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0001" y="5676786"/>
            <a:ext cx="688908" cy="72548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58502" y="5512179"/>
            <a:ext cx="743776" cy="10546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1203" y="216923"/>
            <a:ext cx="4075639" cy="27982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291203" y="216923"/>
            <a:ext cx="4075639" cy="279820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5560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629" y="186281"/>
            <a:ext cx="10369051" cy="654569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86629" y="1345475"/>
            <a:ext cx="124097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consider </a:t>
            </a:r>
            <a:r>
              <a:rPr lang="en-GB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similarities and differences between themselves and others. </a:t>
            </a:r>
            <a:r>
              <a:rPr lang="en-GB" sz="12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explore </a:t>
            </a:r>
            <a:r>
              <a:rPr lang="en-GB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they can do with different body parts. </a:t>
            </a:r>
            <a:r>
              <a:rPr lang="en-GB" sz="12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Recognise the </a:t>
            </a:r>
            <a:r>
              <a:rPr lang="en-GB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senses and </a:t>
            </a:r>
            <a:r>
              <a:rPr lang="en-GB" sz="12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use </a:t>
            </a:r>
            <a:r>
              <a:rPr lang="en-GB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their senses to learn about the world around them. </a:t>
            </a:r>
            <a:endParaRPr lang="en-GB" sz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2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think </a:t>
            </a:r>
            <a:r>
              <a:rPr lang="en-GB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about how they have changed and how to keep themselves healthy and safe</a:t>
            </a:r>
            <a:r>
              <a:rPr lang="en-GB" dirty="0">
                <a:latin typeface="Bell MT" panose="02020503060305020303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59995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474" y="162605"/>
            <a:ext cx="9900013" cy="68911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t="618"/>
          <a:stretch/>
        </p:blipFill>
        <p:spPr>
          <a:xfrm>
            <a:off x="1007474" y="851718"/>
            <a:ext cx="9900015" cy="58705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07472" y="851718"/>
            <a:ext cx="1278525" cy="2908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begin </a:t>
            </a:r>
            <a:r>
              <a:rPr lang="en-GB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identify and name a range of common </a:t>
            </a:r>
            <a:r>
              <a:rPr lang="en-GB" sz="11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minibeasts</a:t>
            </a:r>
            <a:r>
              <a:rPr lang="en-GB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n-GB" sz="11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1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talk </a:t>
            </a:r>
            <a:r>
              <a:rPr lang="en-GB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about similarities and differences in body parts, patterns etc. </a:t>
            </a:r>
            <a:r>
              <a:rPr lang="en-GB" sz="11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observe </a:t>
            </a:r>
            <a:r>
              <a:rPr lang="en-GB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life cycle of a </a:t>
            </a:r>
            <a:r>
              <a:rPr lang="en-GB" sz="11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butterfly.</a:t>
            </a:r>
          </a:p>
          <a:p>
            <a:r>
              <a:rPr lang="en-GB" sz="11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observe </a:t>
            </a:r>
            <a:r>
              <a:rPr lang="en-GB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discuss the changes </a:t>
            </a:r>
            <a:r>
              <a:rPr lang="en-GB" sz="11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 </a:t>
            </a:r>
            <a:r>
              <a:rPr lang="en-GB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different stages of the life cycle.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9126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583" t="7758" b="9062"/>
          <a:stretch/>
        </p:blipFill>
        <p:spPr>
          <a:xfrm>
            <a:off x="444137" y="104504"/>
            <a:ext cx="10434780" cy="54864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357" t="575" r="152"/>
          <a:stretch/>
        </p:blipFill>
        <p:spPr>
          <a:xfrm>
            <a:off x="496389" y="653144"/>
            <a:ext cx="8673734" cy="613954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70125" y="653144"/>
            <a:ext cx="1708791" cy="6139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768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b="11204"/>
          <a:stretch/>
        </p:blipFill>
        <p:spPr>
          <a:xfrm>
            <a:off x="182880" y="152521"/>
            <a:ext cx="11064239" cy="6312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760" t="1746"/>
          <a:stretch/>
        </p:blipFill>
        <p:spPr>
          <a:xfrm>
            <a:off x="182879" y="783771"/>
            <a:ext cx="9104812" cy="484838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7690" y="783771"/>
            <a:ext cx="1959429" cy="4848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152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12041" b="7142"/>
          <a:stretch/>
        </p:blipFill>
        <p:spPr>
          <a:xfrm>
            <a:off x="330654" y="143691"/>
            <a:ext cx="10352816" cy="54864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654" y="692331"/>
            <a:ext cx="10352816" cy="606232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30654" y="692331"/>
            <a:ext cx="103196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identify and name some </a:t>
            </a:r>
            <a:r>
              <a:rPr lang="en-GB" sz="12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materials  </a:t>
            </a:r>
            <a:r>
              <a:rPr lang="en-GB" sz="12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use </a:t>
            </a:r>
            <a:r>
              <a:rPr lang="en-GB" sz="12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knowledge </a:t>
            </a:r>
            <a:r>
              <a:rPr lang="en-GB" sz="12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 textures to describe </a:t>
            </a:r>
            <a:r>
              <a:rPr lang="en-GB" sz="12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materials. </a:t>
            </a:r>
            <a:r>
              <a:rPr lang="en-GB" sz="12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explore </a:t>
            </a:r>
            <a:r>
              <a:rPr lang="en-GB" sz="12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straw, wood and brick and </a:t>
            </a:r>
            <a:r>
              <a:rPr lang="en-GB" sz="12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consider strength and suitability. </a:t>
            </a:r>
            <a:endParaRPr lang="en-GB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8658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307" y="228576"/>
            <a:ext cx="10358002" cy="54868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307" y="777264"/>
            <a:ext cx="10358002" cy="317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624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065" y="189956"/>
            <a:ext cx="10952118" cy="6653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4004" t="-180" r="4191"/>
          <a:stretch/>
        </p:blipFill>
        <p:spPr>
          <a:xfrm>
            <a:off x="3295650" y="847164"/>
            <a:ext cx="1521005" cy="450173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l="3082" t="729"/>
          <a:stretch/>
        </p:blipFill>
        <p:spPr>
          <a:xfrm>
            <a:off x="308065" y="855271"/>
            <a:ext cx="2987585" cy="449362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6655" y="855272"/>
            <a:ext cx="6443528" cy="4493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818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7304"/>
          <a:stretch/>
        </p:blipFill>
        <p:spPr>
          <a:xfrm>
            <a:off x="295003" y="167503"/>
            <a:ext cx="11187248" cy="64207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234" t="1212" r="349" b="1171"/>
          <a:stretch/>
        </p:blipFill>
        <p:spPr>
          <a:xfrm>
            <a:off x="295003" y="809574"/>
            <a:ext cx="11187248" cy="544761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5003" y="1476103"/>
            <a:ext cx="14162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Begin to recognise and describe weather associated with the seasons.</a:t>
            </a:r>
            <a:endParaRPr lang="en-GB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45001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-894" t="8857" r="-1"/>
          <a:stretch/>
        </p:blipFill>
        <p:spPr>
          <a:xfrm>
            <a:off x="249348" y="151286"/>
            <a:ext cx="10091441" cy="58572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t="790" r="1018" b="541"/>
          <a:stretch/>
        </p:blipFill>
        <p:spPr>
          <a:xfrm>
            <a:off x="3133725" y="737015"/>
            <a:ext cx="7207064" cy="476244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t="462"/>
          <a:stretch/>
        </p:blipFill>
        <p:spPr>
          <a:xfrm>
            <a:off x="1687559" y="723952"/>
            <a:ext cx="1446166" cy="477551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t="626"/>
          <a:stretch/>
        </p:blipFill>
        <p:spPr>
          <a:xfrm>
            <a:off x="362226" y="723951"/>
            <a:ext cx="1365611" cy="477551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62226" y="1188720"/>
            <a:ext cx="116612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Recognise the 5 senses and use their senses to learn about the world around them</a:t>
            </a:r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val="1246557652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1092</TotalTime>
  <Words>763</Words>
  <Application>Microsoft Office PowerPoint</Application>
  <PresentationFormat>Widescreen</PresentationFormat>
  <Paragraphs>135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Bell MT</vt:lpstr>
      <vt:lpstr>Calibri</vt:lpstr>
      <vt:lpstr>Century Gothic</vt:lpstr>
      <vt:lpstr>Wingdings 3</vt:lpstr>
      <vt:lpstr>Slice</vt:lpstr>
      <vt:lpstr>SCIENCE  Knowledge organisers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   Knowledge organisers</dc:title>
  <dc:creator>Angela Filarowski</dc:creator>
  <cp:lastModifiedBy>Carmel Heckman</cp:lastModifiedBy>
  <cp:revision>122</cp:revision>
  <dcterms:created xsi:type="dcterms:W3CDTF">2020-03-19T09:43:42Z</dcterms:created>
  <dcterms:modified xsi:type="dcterms:W3CDTF">2023-09-09T19:36:22Z</dcterms:modified>
</cp:coreProperties>
</file>