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73" r:id="rId4"/>
    <p:sldId id="274" r:id="rId5"/>
    <p:sldId id="275" r:id="rId6"/>
    <p:sldId id="276" r:id="rId7"/>
    <p:sldId id="277"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40" autoAdjust="0"/>
    <p:restoredTop sz="94660"/>
  </p:normalViewPr>
  <p:slideViewPr>
    <p:cSldViewPr snapToGrid="0">
      <p:cViewPr varScale="1">
        <p:scale>
          <a:sx n="88" d="100"/>
          <a:sy n="88" d="100"/>
        </p:scale>
        <p:origin x="40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7/9/2020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10166668" cy="2971801"/>
          </a:xfrm>
        </p:spPr>
        <p:txBody>
          <a:bodyPr/>
          <a:lstStyle/>
          <a:p>
            <a:r>
              <a:rPr lang="en-GB" sz="7200" dirty="0" smtClean="0"/>
              <a:t>SCIENCE – Year </a:t>
            </a:r>
            <a:r>
              <a:rPr lang="en-GB" sz="7200" dirty="0" smtClean="0"/>
              <a:t>4</a:t>
            </a:r>
            <a:r>
              <a:rPr lang="en-GB" dirty="0"/>
              <a:t/>
            </a:r>
            <a:br>
              <a:rPr lang="en-GB" dirty="0"/>
            </a:br>
            <a:r>
              <a:rPr lang="en-GB" dirty="0"/>
              <a:t/>
            </a:r>
            <a:br>
              <a:rPr lang="en-GB" dirty="0"/>
            </a:br>
            <a:r>
              <a:rPr lang="en-GB" dirty="0"/>
              <a:t>Knowledge organisers</a:t>
            </a:r>
          </a:p>
        </p:txBody>
      </p:sp>
    </p:spTree>
    <p:extLst>
      <p:ext uri="{BB962C8B-B14F-4D97-AF65-F5344CB8AC3E}">
        <p14:creationId xmlns:p14="http://schemas.microsoft.com/office/powerpoint/2010/main" val="3784449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938992"/>
          </a:xfrm>
          <a:prstGeom prst="rect">
            <a:avLst/>
          </a:prstGeom>
          <a:noFill/>
        </p:spPr>
        <p:txBody>
          <a:bodyPr wrap="square" rtlCol="0">
            <a:spAutoFit/>
          </a:bodyPr>
          <a:lstStyle/>
          <a:p>
            <a:r>
              <a:rPr lang="en-GB" sz="4000" b="1" dirty="0"/>
              <a:t>Year 4 Autumn Term 1 </a:t>
            </a:r>
          </a:p>
          <a:p>
            <a:r>
              <a:rPr lang="en-GB" sz="4000" b="1" dirty="0"/>
              <a:t>States of Matter </a:t>
            </a:r>
          </a:p>
          <a:p>
            <a:endParaRPr lang="en-GB" sz="4000" b="1" dirty="0"/>
          </a:p>
        </p:txBody>
      </p:sp>
      <p:sp>
        <p:nvSpPr>
          <p:cNvPr id="3" name="TextBox 2"/>
          <p:cNvSpPr txBox="1"/>
          <p:nvPr/>
        </p:nvSpPr>
        <p:spPr>
          <a:xfrm>
            <a:off x="9493039" y="221600"/>
            <a:ext cx="2551612" cy="6186309"/>
          </a:xfrm>
          <a:prstGeom prst="rect">
            <a:avLst/>
          </a:prstGeom>
          <a:solidFill>
            <a:schemeClr val="tx1"/>
          </a:solidFill>
          <a:ln w="38100">
            <a:solidFill>
              <a:schemeClr val="bg1"/>
            </a:solidFill>
          </a:ln>
        </p:spPr>
        <p:txBody>
          <a:bodyPr wrap="square" rtlCol="0">
            <a:spAutoFit/>
          </a:bodyPr>
          <a:lstStyle/>
          <a:p>
            <a:pPr algn="ctr"/>
            <a:endParaRPr lang="en-GB" b="1" u="sng" dirty="0">
              <a:solidFill>
                <a:schemeClr val="bg1"/>
              </a:solidFill>
            </a:endParaRPr>
          </a:p>
          <a:p>
            <a:pPr algn="ctr"/>
            <a:r>
              <a:rPr lang="en-GB" b="1" u="sng" dirty="0">
                <a:solidFill>
                  <a:schemeClr val="bg1"/>
                </a:solidFill>
              </a:rPr>
              <a:t>Key Vocabulary</a:t>
            </a:r>
          </a:p>
          <a:p>
            <a:pPr algn="ctr"/>
            <a:r>
              <a:rPr lang="en-US" dirty="0">
                <a:solidFill>
                  <a:schemeClr val="bg1"/>
                </a:solidFill>
              </a:rPr>
              <a:t>Solid</a:t>
            </a:r>
          </a:p>
          <a:p>
            <a:pPr algn="ctr"/>
            <a:r>
              <a:rPr lang="en-US" dirty="0">
                <a:solidFill>
                  <a:schemeClr val="bg1"/>
                </a:solidFill>
              </a:rPr>
              <a:t>Liquid</a:t>
            </a:r>
          </a:p>
          <a:p>
            <a:pPr algn="ctr"/>
            <a:r>
              <a:rPr lang="en-US" dirty="0">
                <a:solidFill>
                  <a:schemeClr val="bg1"/>
                </a:solidFill>
              </a:rPr>
              <a:t>Gas</a:t>
            </a:r>
          </a:p>
          <a:p>
            <a:pPr algn="ctr"/>
            <a:r>
              <a:rPr lang="en-US" dirty="0">
                <a:solidFill>
                  <a:schemeClr val="bg1"/>
                </a:solidFill>
              </a:rPr>
              <a:t>Properties</a:t>
            </a:r>
          </a:p>
          <a:p>
            <a:pPr algn="ctr"/>
            <a:r>
              <a:rPr lang="en-US" dirty="0">
                <a:solidFill>
                  <a:schemeClr val="bg1"/>
                </a:solidFill>
              </a:rPr>
              <a:t>Temperature</a:t>
            </a:r>
          </a:p>
          <a:p>
            <a:pPr algn="ctr"/>
            <a:r>
              <a:rPr lang="en-US" dirty="0">
                <a:solidFill>
                  <a:schemeClr val="bg1"/>
                </a:solidFill>
              </a:rPr>
              <a:t>Precipitation</a:t>
            </a:r>
          </a:p>
          <a:p>
            <a:pPr algn="ctr"/>
            <a:r>
              <a:rPr lang="en-US" dirty="0">
                <a:solidFill>
                  <a:schemeClr val="bg1"/>
                </a:solidFill>
              </a:rPr>
              <a:t>Collection</a:t>
            </a:r>
          </a:p>
          <a:p>
            <a:pPr algn="ctr"/>
            <a:r>
              <a:rPr lang="en-US" dirty="0">
                <a:solidFill>
                  <a:schemeClr val="bg1"/>
                </a:solidFill>
              </a:rPr>
              <a:t>Condensation</a:t>
            </a:r>
          </a:p>
          <a:p>
            <a:pPr algn="ctr"/>
            <a:r>
              <a:rPr lang="en-US" dirty="0">
                <a:solidFill>
                  <a:schemeClr val="bg1"/>
                </a:solidFill>
              </a:rPr>
              <a:t>Evaporation</a:t>
            </a:r>
          </a:p>
          <a:p>
            <a:pPr algn="ctr"/>
            <a:r>
              <a:rPr lang="en-US" dirty="0">
                <a:solidFill>
                  <a:schemeClr val="bg1"/>
                </a:solidFill>
              </a:rPr>
              <a:t>Water cycle</a:t>
            </a:r>
          </a:p>
          <a:p>
            <a:pPr algn="ctr"/>
            <a:r>
              <a:rPr lang="en-US" dirty="0">
                <a:solidFill>
                  <a:schemeClr val="bg1"/>
                </a:solidFill>
              </a:rPr>
              <a:t>Changing</a:t>
            </a:r>
          </a:p>
          <a:p>
            <a:pPr algn="ctr"/>
            <a:r>
              <a:rPr lang="en-US" dirty="0">
                <a:solidFill>
                  <a:schemeClr val="bg1"/>
                </a:solidFill>
              </a:rPr>
              <a:t>State</a:t>
            </a:r>
          </a:p>
          <a:p>
            <a:pPr algn="ctr"/>
            <a:r>
              <a:rPr lang="en-US" dirty="0">
                <a:solidFill>
                  <a:schemeClr val="bg1"/>
                </a:solidFill>
              </a:rPr>
              <a:t>Water</a:t>
            </a:r>
          </a:p>
          <a:p>
            <a:pPr algn="ctr"/>
            <a:r>
              <a:rPr lang="en-US" dirty="0">
                <a:solidFill>
                  <a:schemeClr val="bg1"/>
                </a:solidFill>
              </a:rPr>
              <a:t>Wind</a:t>
            </a:r>
          </a:p>
          <a:p>
            <a:pPr algn="ctr"/>
            <a:r>
              <a:rPr lang="en-US" dirty="0">
                <a:solidFill>
                  <a:schemeClr val="bg1"/>
                </a:solidFill>
              </a:rPr>
              <a:t>Sun</a:t>
            </a:r>
          </a:p>
          <a:p>
            <a:pPr algn="ctr"/>
            <a:r>
              <a:rPr lang="en-US" dirty="0">
                <a:solidFill>
                  <a:schemeClr val="bg1"/>
                </a:solidFill>
              </a:rPr>
              <a:t>Rain</a:t>
            </a:r>
          </a:p>
          <a:p>
            <a:pPr algn="ctr"/>
            <a:r>
              <a:rPr lang="en-US" dirty="0">
                <a:solidFill>
                  <a:schemeClr val="bg1"/>
                </a:solidFill>
              </a:rPr>
              <a:t>Sea</a:t>
            </a:r>
          </a:p>
          <a:p>
            <a:pPr algn="ctr"/>
            <a:r>
              <a:rPr lang="en-US" dirty="0">
                <a:solidFill>
                  <a:schemeClr val="bg1"/>
                </a:solidFill>
              </a:rPr>
              <a:t>River</a:t>
            </a:r>
          </a:p>
          <a:p>
            <a:pPr algn="ctr"/>
            <a:r>
              <a:rPr lang="en-US" dirty="0">
                <a:solidFill>
                  <a:schemeClr val="bg1"/>
                </a:solidFill>
              </a:rPr>
              <a:t>Stream</a:t>
            </a:r>
          </a:p>
          <a:p>
            <a:pPr algn="ctr"/>
            <a:r>
              <a:rPr lang="en-US" dirty="0">
                <a:solidFill>
                  <a:schemeClr val="bg1"/>
                </a:solidFill>
              </a:rPr>
              <a:t>Puddle</a:t>
            </a:r>
          </a:p>
        </p:txBody>
      </p:sp>
      <p:sp>
        <p:nvSpPr>
          <p:cNvPr id="4" name="TextBox 3"/>
          <p:cNvSpPr txBox="1"/>
          <p:nvPr/>
        </p:nvSpPr>
        <p:spPr>
          <a:xfrm>
            <a:off x="144791" y="1133313"/>
            <a:ext cx="3943883" cy="5355312"/>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Children will learn about the differences between solids, liquids and gases, classifying objects and identifying their properties. The children will work scientifically and collaboratively to investigate the weight of a gas. Furthermore, they will have chance to find the ideal temperature to melt chocolate. They will explore in-depth how water changes state, exploring melting, freezing, condensing as well as a particular focus on evaporation. Finally, they will learn about the stages of the water cycle, create a mini water world and write a report.</a:t>
            </a:r>
          </a:p>
        </p:txBody>
      </p:sp>
      <p:sp>
        <p:nvSpPr>
          <p:cNvPr id="11" name="TextBox 10"/>
          <p:cNvSpPr txBox="1"/>
          <p:nvPr/>
        </p:nvSpPr>
        <p:spPr>
          <a:xfrm>
            <a:off x="5533914" y="124238"/>
            <a:ext cx="3832155"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Does temperature effect states of matter</a:t>
            </a:r>
          </a:p>
          <a:p>
            <a:pPr marL="285750" indent="-285750">
              <a:buFont typeface="Arial" panose="020B0604020202020204" pitchFamily="34" charset="0"/>
              <a:buChar char="•"/>
            </a:pPr>
            <a:r>
              <a:rPr lang="en-GB" dirty="0">
                <a:solidFill>
                  <a:schemeClr val="bg1"/>
                </a:solidFill>
              </a:rPr>
              <a:t>Identify some solids, liquids and gases?</a:t>
            </a:r>
          </a:p>
          <a:p>
            <a:pPr marL="285750" indent="-285750">
              <a:buFont typeface="Arial" panose="020B0604020202020204" pitchFamily="34" charset="0"/>
              <a:buChar char="•"/>
            </a:pPr>
            <a:r>
              <a:rPr lang="en-GB" dirty="0">
                <a:solidFill>
                  <a:schemeClr val="bg1"/>
                </a:solidFill>
              </a:rPr>
              <a:t>What is the water cycle?</a:t>
            </a:r>
          </a:p>
          <a:p>
            <a:pPr marL="285750" indent="-285750">
              <a:buFont typeface="Arial" panose="020B0604020202020204" pitchFamily="34" charset="0"/>
              <a:buChar char="•"/>
            </a:pPr>
            <a:r>
              <a:rPr lang="en-US" dirty="0">
                <a:solidFill>
                  <a:schemeClr val="bg1"/>
                </a:solidFill>
              </a:rPr>
              <a:t>Explain condensation/evaporation?</a:t>
            </a:r>
            <a:endParaRPr lang="en-GB" dirty="0">
              <a:solidFill>
                <a:schemeClr val="bg1"/>
              </a:solidFill>
            </a:endParaRPr>
          </a:p>
        </p:txBody>
      </p:sp>
      <p:pic>
        <p:nvPicPr>
          <p:cNvPr id="12" name="Picture 11"/>
          <p:cNvPicPr>
            <a:picLocks noChangeAspect="1"/>
          </p:cNvPicPr>
          <p:nvPr/>
        </p:nvPicPr>
        <p:blipFill>
          <a:blip r:embed="rId2"/>
          <a:stretch>
            <a:fillRect/>
          </a:stretch>
        </p:blipFill>
        <p:spPr>
          <a:xfrm>
            <a:off x="4215644" y="2531918"/>
            <a:ext cx="3755176" cy="2659917"/>
          </a:xfrm>
          <a:prstGeom prst="rect">
            <a:avLst/>
          </a:prstGeom>
          <a:ln w="38100">
            <a:solidFill>
              <a:schemeClr val="bg1"/>
            </a:solidFill>
          </a:ln>
        </p:spPr>
      </p:pic>
      <p:pic>
        <p:nvPicPr>
          <p:cNvPr id="14" name="Picture 13"/>
          <p:cNvPicPr>
            <a:picLocks noChangeAspect="1"/>
          </p:cNvPicPr>
          <p:nvPr/>
        </p:nvPicPr>
        <p:blipFill>
          <a:blip r:embed="rId3"/>
          <a:stretch>
            <a:fillRect/>
          </a:stretch>
        </p:blipFill>
        <p:spPr>
          <a:xfrm>
            <a:off x="7093674" y="4467498"/>
            <a:ext cx="2272395" cy="2261625"/>
          </a:xfrm>
          <a:prstGeom prst="rect">
            <a:avLst/>
          </a:prstGeom>
          <a:ln w="38100">
            <a:solidFill>
              <a:schemeClr val="bg1"/>
            </a:solidFill>
          </a:ln>
        </p:spPr>
      </p:pic>
    </p:spTree>
    <p:extLst>
      <p:ext uri="{BB962C8B-B14F-4D97-AF65-F5344CB8AC3E}">
        <p14:creationId xmlns:p14="http://schemas.microsoft.com/office/powerpoint/2010/main" val="3314322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12051"/>
            <a:ext cx="5656216" cy="2369880"/>
          </a:xfrm>
          <a:prstGeom prst="rect">
            <a:avLst/>
          </a:prstGeom>
          <a:noFill/>
        </p:spPr>
        <p:txBody>
          <a:bodyPr wrap="square" rtlCol="0">
            <a:spAutoFit/>
          </a:bodyPr>
          <a:lstStyle/>
          <a:p>
            <a:r>
              <a:rPr lang="en-GB" sz="4000" b="1" dirty="0"/>
              <a:t>Year 4 Autumn Term 2 </a:t>
            </a:r>
          </a:p>
          <a:p>
            <a:r>
              <a:rPr lang="en-US" sz="4000" b="1" dirty="0"/>
              <a:t>Animals including Humans 1 </a:t>
            </a:r>
            <a:r>
              <a:rPr lang="en-US" sz="2800" b="1" dirty="0"/>
              <a:t>(Teeth/ Producers, predators and prey)</a:t>
            </a:r>
            <a:endParaRPr lang="en-GB" sz="2800" b="1" dirty="0"/>
          </a:p>
        </p:txBody>
      </p:sp>
      <p:sp>
        <p:nvSpPr>
          <p:cNvPr id="3" name="TextBox 2"/>
          <p:cNvSpPr txBox="1"/>
          <p:nvPr/>
        </p:nvSpPr>
        <p:spPr>
          <a:xfrm>
            <a:off x="9552063" y="133883"/>
            <a:ext cx="2551612" cy="5078313"/>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Teeth</a:t>
            </a:r>
          </a:p>
          <a:p>
            <a:pPr algn="ctr"/>
            <a:r>
              <a:rPr lang="en-US" dirty="0">
                <a:solidFill>
                  <a:schemeClr val="bg1"/>
                </a:solidFill>
              </a:rPr>
              <a:t>Canine</a:t>
            </a:r>
          </a:p>
          <a:p>
            <a:pPr algn="ctr"/>
            <a:r>
              <a:rPr lang="en-US" dirty="0">
                <a:solidFill>
                  <a:schemeClr val="bg1"/>
                </a:solidFill>
              </a:rPr>
              <a:t>Molar</a:t>
            </a:r>
          </a:p>
          <a:p>
            <a:pPr algn="ctr"/>
            <a:r>
              <a:rPr lang="en-US" dirty="0">
                <a:solidFill>
                  <a:schemeClr val="bg1"/>
                </a:solidFill>
              </a:rPr>
              <a:t>Premolar</a:t>
            </a:r>
          </a:p>
          <a:p>
            <a:pPr algn="ctr"/>
            <a:r>
              <a:rPr lang="en-US" dirty="0">
                <a:solidFill>
                  <a:schemeClr val="bg1"/>
                </a:solidFill>
              </a:rPr>
              <a:t>Incisor</a:t>
            </a:r>
          </a:p>
          <a:p>
            <a:pPr algn="ctr"/>
            <a:r>
              <a:rPr lang="en-US" dirty="0">
                <a:solidFill>
                  <a:schemeClr val="bg1"/>
                </a:solidFill>
              </a:rPr>
              <a:t>Tongue</a:t>
            </a:r>
          </a:p>
          <a:p>
            <a:pPr algn="ctr"/>
            <a:r>
              <a:rPr lang="en-US" dirty="0">
                <a:solidFill>
                  <a:schemeClr val="bg1"/>
                </a:solidFill>
              </a:rPr>
              <a:t>Gums</a:t>
            </a:r>
          </a:p>
          <a:p>
            <a:pPr algn="ctr"/>
            <a:r>
              <a:rPr lang="en-US" dirty="0">
                <a:solidFill>
                  <a:schemeClr val="bg1"/>
                </a:solidFill>
              </a:rPr>
              <a:t>Healthy</a:t>
            </a:r>
          </a:p>
          <a:p>
            <a:pPr algn="ctr"/>
            <a:r>
              <a:rPr lang="en-US" dirty="0">
                <a:solidFill>
                  <a:schemeClr val="bg1"/>
                </a:solidFill>
              </a:rPr>
              <a:t>Sugar</a:t>
            </a:r>
          </a:p>
          <a:p>
            <a:pPr algn="ctr"/>
            <a:r>
              <a:rPr lang="en-US" dirty="0">
                <a:solidFill>
                  <a:schemeClr val="bg1"/>
                </a:solidFill>
              </a:rPr>
              <a:t>Additives</a:t>
            </a:r>
          </a:p>
          <a:p>
            <a:pPr algn="ctr"/>
            <a:r>
              <a:rPr lang="en-US" dirty="0">
                <a:solidFill>
                  <a:schemeClr val="bg1"/>
                </a:solidFill>
              </a:rPr>
              <a:t>Calcium</a:t>
            </a:r>
          </a:p>
          <a:p>
            <a:pPr algn="ctr"/>
            <a:r>
              <a:rPr lang="en-US" dirty="0">
                <a:solidFill>
                  <a:schemeClr val="bg1"/>
                </a:solidFill>
              </a:rPr>
              <a:t>Food chain</a:t>
            </a:r>
          </a:p>
          <a:p>
            <a:pPr algn="ctr"/>
            <a:r>
              <a:rPr lang="en-US" dirty="0">
                <a:solidFill>
                  <a:schemeClr val="bg1"/>
                </a:solidFill>
              </a:rPr>
              <a:t>Producer</a:t>
            </a:r>
          </a:p>
          <a:p>
            <a:pPr algn="ctr"/>
            <a:r>
              <a:rPr lang="en-US" dirty="0">
                <a:solidFill>
                  <a:schemeClr val="bg1"/>
                </a:solidFill>
              </a:rPr>
              <a:t>Predator</a:t>
            </a:r>
          </a:p>
          <a:p>
            <a:pPr algn="ctr"/>
            <a:r>
              <a:rPr lang="en-US" dirty="0">
                <a:solidFill>
                  <a:schemeClr val="bg1"/>
                </a:solidFill>
              </a:rPr>
              <a:t>Prey</a:t>
            </a:r>
          </a:p>
          <a:p>
            <a:pPr algn="ctr"/>
            <a:r>
              <a:rPr lang="en-US" dirty="0">
                <a:solidFill>
                  <a:schemeClr val="bg1"/>
                </a:solidFill>
              </a:rPr>
              <a:t>Source</a:t>
            </a:r>
          </a:p>
          <a:p>
            <a:pPr algn="ctr"/>
            <a:endParaRPr lang="en-US" dirty="0">
              <a:solidFill>
                <a:schemeClr val="bg1"/>
              </a:solidFill>
            </a:endParaRPr>
          </a:p>
        </p:txBody>
      </p:sp>
      <p:sp>
        <p:nvSpPr>
          <p:cNvPr id="4" name="TextBox 3"/>
          <p:cNvSpPr txBox="1"/>
          <p:nvPr/>
        </p:nvSpPr>
        <p:spPr>
          <a:xfrm>
            <a:off x="138828" y="2349874"/>
            <a:ext cx="4217728" cy="4247317"/>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the different functions of teeth in humans and animals. They will get to experience the job of a dentist and will learn about the ways to keep their teeth healthy and the effects that different foods have on our teeth. They will learn more about herbivores, carnivores and omnivores in the context of teeth and the food chain. In addition, they will extend their understanding of food chains to more complex chains and food webs. </a:t>
            </a:r>
          </a:p>
        </p:txBody>
      </p:sp>
      <p:sp>
        <p:nvSpPr>
          <p:cNvPr id="11" name="TextBox 10"/>
          <p:cNvSpPr txBox="1"/>
          <p:nvPr/>
        </p:nvSpPr>
        <p:spPr>
          <a:xfrm>
            <a:off x="4475512" y="2349874"/>
            <a:ext cx="4898570" cy="2585323"/>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What are the basic functions of our teeth?</a:t>
            </a:r>
          </a:p>
          <a:p>
            <a:pPr marL="285750" indent="-285750">
              <a:buFont typeface="Arial" panose="020B0604020202020204" pitchFamily="34" charset="0"/>
              <a:buChar char="•"/>
            </a:pPr>
            <a:r>
              <a:rPr lang="en-GB" dirty="0">
                <a:solidFill>
                  <a:schemeClr val="bg1"/>
                </a:solidFill>
              </a:rPr>
              <a:t>Can you name the different teeth?</a:t>
            </a:r>
          </a:p>
          <a:p>
            <a:pPr marL="285750" indent="-285750">
              <a:buFont typeface="Arial" panose="020B0604020202020204" pitchFamily="34" charset="0"/>
              <a:buChar char="•"/>
            </a:pPr>
            <a:r>
              <a:rPr lang="en-GB" dirty="0">
                <a:solidFill>
                  <a:schemeClr val="bg1"/>
                </a:solidFill>
              </a:rPr>
              <a:t>What is a producer/predator/prey?</a:t>
            </a:r>
          </a:p>
          <a:p>
            <a:pPr marL="285750" indent="-285750">
              <a:buFont typeface="Arial" panose="020B0604020202020204" pitchFamily="34" charset="0"/>
              <a:buChar char="•"/>
            </a:pPr>
            <a:r>
              <a:rPr lang="en-GB" dirty="0">
                <a:solidFill>
                  <a:schemeClr val="bg1"/>
                </a:solidFill>
              </a:rPr>
              <a:t>How can we keep our teeth healthy?</a:t>
            </a:r>
          </a:p>
          <a:p>
            <a:pPr marL="285750" indent="-285750">
              <a:buFont typeface="Arial" panose="020B0604020202020204" pitchFamily="34" charset="0"/>
              <a:buChar char="•"/>
            </a:pPr>
            <a:r>
              <a:rPr lang="en-US" dirty="0">
                <a:solidFill>
                  <a:schemeClr val="bg1"/>
                </a:solidFill>
              </a:rPr>
              <a:t>What is a food chain?</a:t>
            </a:r>
          </a:p>
          <a:p>
            <a:pPr marL="285750" indent="-285750">
              <a:buFont typeface="Arial" panose="020B0604020202020204" pitchFamily="34" charset="0"/>
              <a:buChar char="•"/>
            </a:pPr>
            <a:r>
              <a:rPr lang="en-US" dirty="0">
                <a:solidFill>
                  <a:schemeClr val="bg1"/>
                </a:solidFill>
              </a:rPr>
              <a:t>Can you create a complex food chain?</a:t>
            </a: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6244046" y="4935197"/>
            <a:ext cx="3591470" cy="1767851"/>
          </a:xfrm>
          <a:prstGeom prst="rect">
            <a:avLst/>
          </a:prstGeom>
          <a:ln w="38100">
            <a:solidFill>
              <a:schemeClr val="bg1"/>
            </a:solidFill>
          </a:ln>
        </p:spPr>
      </p:pic>
      <p:pic>
        <p:nvPicPr>
          <p:cNvPr id="8" name="Picture 7"/>
          <p:cNvPicPr>
            <a:picLocks noChangeAspect="1"/>
          </p:cNvPicPr>
          <p:nvPr/>
        </p:nvPicPr>
        <p:blipFill>
          <a:blip r:embed="rId3"/>
          <a:stretch>
            <a:fillRect/>
          </a:stretch>
        </p:blipFill>
        <p:spPr>
          <a:xfrm>
            <a:off x="5834198" y="59509"/>
            <a:ext cx="3028693" cy="2206423"/>
          </a:xfrm>
          <a:prstGeom prst="rect">
            <a:avLst/>
          </a:prstGeom>
          <a:ln w="38100">
            <a:solidFill>
              <a:schemeClr val="bg1"/>
            </a:solidFill>
          </a:ln>
        </p:spPr>
      </p:pic>
    </p:spTree>
    <p:extLst>
      <p:ext uri="{BB962C8B-B14F-4D97-AF65-F5344CB8AC3E}">
        <p14:creationId xmlns:p14="http://schemas.microsoft.com/office/powerpoint/2010/main" val="85212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2369880"/>
          </a:xfrm>
          <a:prstGeom prst="rect">
            <a:avLst/>
          </a:prstGeom>
          <a:noFill/>
        </p:spPr>
        <p:txBody>
          <a:bodyPr wrap="square" rtlCol="0">
            <a:spAutoFit/>
          </a:bodyPr>
          <a:lstStyle/>
          <a:p>
            <a:r>
              <a:rPr lang="en-GB" sz="4000" b="1" dirty="0"/>
              <a:t>Year 4 Spring Term 1 </a:t>
            </a:r>
          </a:p>
          <a:p>
            <a:r>
              <a:rPr lang="en-US" sz="4000" b="1" dirty="0"/>
              <a:t>Animals including Humans 2 </a:t>
            </a:r>
            <a:r>
              <a:rPr lang="en-US" sz="2800" b="1" dirty="0"/>
              <a:t>(Body parts and their functions)</a:t>
            </a:r>
            <a:endParaRPr lang="en-GB" sz="2800" b="1" dirty="0"/>
          </a:p>
        </p:txBody>
      </p:sp>
      <p:sp>
        <p:nvSpPr>
          <p:cNvPr id="3" name="TextBox 2"/>
          <p:cNvSpPr txBox="1"/>
          <p:nvPr/>
        </p:nvSpPr>
        <p:spPr>
          <a:xfrm>
            <a:off x="9493039" y="221600"/>
            <a:ext cx="2551612" cy="6186309"/>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Digestive system</a:t>
            </a:r>
          </a:p>
          <a:p>
            <a:pPr algn="ctr"/>
            <a:r>
              <a:rPr lang="en-US" dirty="0">
                <a:solidFill>
                  <a:schemeClr val="bg1"/>
                </a:solidFill>
              </a:rPr>
              <a:t>Digestion</a:t>
            </a:r>
          </a:p>
          <a:p>
            <a:pPr algn="ctr"/>
            <a:r>
              <a:rPr lang="en-US" dirty="0">
                <a:solidFill>
                  <a:schemeClr val="bg1"/>
                </a:solidFill>
              </a:rPr>
              <a:t>digest</a:t>
            </a:r>
          </a:p>
          <a:p>
            <a:pPr algn="ctr"/>
            <a:r>
              <a:rPr lang="en-US" dirty="0">
                <a:solidFill>
                  <a:schemeClr val="bg1"/>
                </a:solidFill>
              </a:rPr>
              <a:t>Mouth</a:t>
            </a:r>
          </a:p>
          <a:p>
            <a:pPr algn="ctr"/>
            <a:r>
              <a:rPr lang="en-US" dirty="0">
                <a:solidFill>
                  <a:schemeClr val="bg1"/>
                </a:solidFill>
              </a:rPr>
              <a:t>Tongue</a:t>
            </a:r>
          </a:p>
          <a:p>
            <a:pPr algn="ctr"/>
            <a:r>
              <a:rPr lang="en-US" dirty="0">
                <a:solidFill>
                  <a:schemeClr val="bg1"/>
                </a:solidFill>
              </a:rPr>
              <a:t>Teeth</a:t>
            </a:r>
          </a:p>
          <a:p>
            <a:pPr algn="ctr"/>
            <a:r>
              <a:rPr lang="en-US" dirty="0">
                <a:solidFill>
                  <a:schemeClr val="bg1"/>
                </a:solidFill>
              </a:rPr>
              <a:t>Oesophagus</a:t>
            </a:r>
          </a:p>
          <a:p>
            <a:pPr algn="ctr"/>
            <a:r>
              <a:rPr lang="en-US" dirty="0">
                <a:solidFill>
                  <a:schemeClr val="bg1"/>
                </a:solidFill>
              </a:rPr>
              <a:t>Stomach</a:t>
            </a:r>
          </a:p>
          <a:p>
            <a:pPr algn="ctr"/>
            <a:r>
              <a:rPr lang="en-US" dirty="0">
                <a:solidFill>
                  <a:schemeClr val="bg1"/>
                </a:solidFill>
              </a:rPr>
              <a:t>Liver</a:t>
            </a:r>
          </a:p>
          <a:p>
            <a:pPr algn="ctr"/>
            <a:r>
              <a:rPr lang="en-US" dirty="0">
                <a:solidFill>
                  <a:schemeClr val="bg1"/>
                </a:solidFill>
              </a:rPr>
              <a:t>Duodenum</a:t>
            </a:r>
          </a:p>
          <a:p>
            <a:pPr algn="ctr"/>
            <a:r>
              <a:rPr lang="en-US" dirty="0">
                <a:solidFill>
                  <a:schemeClr val="bg1"/>
                </a:solidFill>
              </a:rPr>
              <a:t>Pancreas</a:t>
            </a:r>
          </a:p>
          <a:p>
            <a:pPr algn="ctr"/>
            <a:r>
              <a:rPr lang="en-US" dirty="0">
                <a:solidFill>
                  <a:schemeClr val="bg1"/>
                </a:solidFill>
              </a:rPr>
              <a:t>Liver</a:t>
            </a:r>
          </a:p>
          <a:p>
            <a:pPr algn="ctr"/>
            <a:r>
              <a:rPr lang="en-US" dirty="0">
                <a:solidFill>
                  <a:schemeClr val="bg1"/>
                </a:solidFill>
              </a:rPr>
              <a:t>Salivary glands</a:t>
            </a:r>
          </a:p>
          <a:p>
            <a:pPr algn="ctr"/>
            <a:r>
              <a:rPr lang="en-US" dirty="0">
                <a:solidFill>
                  <a:schemeClr val="bg1"/>
                </a:solidFill>
              </a:rPr>
              <a:t>gallbladder</a:t>
            </a:r>
          </a:p>
          <a:p>
            <a:pPr algn="ctr"/>
            <a:r>
              <a:rPr lang="en-US" dirty="0">
                <a:solidFill>
                  <a:schemeClr val="bg1"/>
                </a:solidFill>
              </a:rPr>
              <a:t>Ileum</a:t>
            </a:r>
          </a:p>
          <a:p>
            <a:pPr algn="ctr"/>
            <a:r>
              <a:rPr lang="en-US" dirty="0">
                <a:solidFill>
                  <a:schemeClr val="bg1"/>
                </a:solidFill>
              </a:rPr>
              <a:t>Small intestine</a:t>
            </a:r>
          </a:p>
          <a:p>
            <a:pPr algn="ctr"/>
            <a:r>
              <a:rPr lang="en-US" dirty="0">
                <a:solidFill>
                  <a:schemeClr val="bg1"/>
                </a:solidFill>
              </a:rPr>
              <a:t>Colon</a:t>
            </a:r>
          </a:p>
          <a:p>
            <a:pPr algn="ctr"/>
            <a:r>
              <a:rPr lang="en-US" dirty="0">
                <a:solidFill>
                  <a:schemeClr val="bg1"/>
                </a:solidFill>
              </a:rPr>
              <a:t>Large intestine</a:t>
            </a:r>
          </a:p>
          <a:p>
            <a:pPr algn="ctr"/>
            <a:r>
              <a:rPr lang="en-US" dirty="0">
                <a:solidFill>
                  <a:schemeClr val="bg1"/>
                </a:solidFill>
              </a:rPr>
              <a:t>Rectum</a:t>
            </a:r>
          </a:p>
          <a:p>
            <a:pPr algn="ctr"/>
            <a:r>
              <a:rPr lang="en-US" dirty="0">
                <a:solidFill>
                  <a:schemeClr val="bg1"/>
                </a:solidFill>
              </a:rPr>
              <a:t>Anus</a:t>
            </a:r>
          </a:p>
          <a:p>
            <a:pPr algn="ctr"/>
            <a:endParaRPr lang="en-US" u="sng" dirty="0">
              <a:solidFill>
                <a:schemeClr val="bg1"/>
              </a:solidFill>
            </a:endParaRPr>
          </a:p>
        </p:txBody>
      </p:sp>
      <p:sp>
        <p:nvSpPr>
          <p:cNvPr id="4" name="TextBox 3"/>
          <p:cNvSpPr txBox="1"/>
          <p:nvPr/>
        </p:nvSpPr>
        <p:spPr>
          <a:xfrm>
            <a:off x="99533" y="2257829"/>
            <a:ext cx="4217728" cy="3416320"/>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US" dirty="0">
                <a:solidFill>
                  <a:schemeClr val="bg1"/>
                </a:solidFill>
              </a:rPr>
              <a:t>The children will learn about the basic parts of the digestive system and their functions. They will work collaboratively to research and investigate how the digestive system works in humans and animals. They will link this learning to the functions of the mouth and teeth. They will look at how to keep their bodies healthy and sort foods based on the sugar or fat content.</a:t>
            </a:r>
            <a:endParaRPr lang="en-GB" dirty="0">
              <a:solidFill>
                <a:schemeClr val="bg1"/>
              </a:solidFill>
            </a:endParaRPr>
          </a:p>
        </p:txBody>
      </p:sp>
      <p:sp>
        <p:nvSpPr>
          <p:cNvPr id="11" name="TextBox 10"/>
          <p:cNvSpPr txBox="1"/>
          <p:nvPr/>
        </p:nvSpPr>
        <p:spPr>
          <a:xfrm>
            <a:off x="4455865" y="4323281"/>
            <a:ext cx="4898570"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US" dirty="0">
                <a:solidFill>
                  <a:schemeClr val="bg1"/>
                </a:solidFill>
              </a:rPr>
              <a:t>What are the basic parts of the digestive system and their functions?</a:t>
            </a:r>
          </a:p>
          <a:p>
            <a:pPr marL="285750" indent="-285750">
              <a:buFont typeface="Arial" panose="020B0604020202020204" pitchFamily="34" charset="0"/>
              <a:buChar char="•"/>
            </a:pPr>
            <a:r>
              <a:rPr lang="en-US" dirty="0">
                <a:solidFill>
                  <a:schemeClr val="bg1"/>
                </a:solidFill>
              </a:rPr>
              <a:t>How can we keep our bodies healthy?</a:t>
            </a:r>
          </a:p>
          <a:p>
            <a:pPr marL="285750" indent="-285750">
              <a:buFont typeface="Arial" panose="020B0604020202020204" pitchFamily="34" charset="0"/>
              <a:buChar char="•"/>
            </a:pPr>
            <a:r>
              <a:rPr lang="en-US" dirty="0">
                <a:solidFill>
                  <a:schemeClr val="bg1"/>
                </a:solidFill>
              </a:rPr>
              <a:t>Is there a difference between the digestive systems of humans and animals?</a:t>
            </a:r>
            <a:endParaRPr lang="en-GB" b="1" u="sng" dirty="0">
              <a:solidFill>
                <a:schemeClr val="bg1"/>
              </a:solidFill>
            </a:endParaRPr>
          </a:p>
          <a:p>
            <a:pPr marL="285750" indent="-285750">
              <a:buFont typeface="Arial" panose="020B0604020202020204" pitchFamily="34" charset="0"/>
              <a:buChar char="•"/>
            </a:pP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5665529" y="94021"/>
            <a:ext cx="3238209" cy="4093789"/>
          </a:xfrm>
          <a:prstGeom prst="rect">
            <a:avLst/>
          </a:prstGeom>
          <a:ln w="38100">
            <a:solidFill>
              <a:schemeClr val="bg1"/>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66499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938992"/>
          </a:xfrm>
          <a:prstGeom prst="rect">
            <a:avLst/>
          </a:prstGeom>
          <a:noFill/>
        </p:spPr>
        <p:txBody>
          <a:bodyPr wrap="square" rtlCol="0">
            <a:spAutoFit/>
          </a:bodyPr>
          <a:lstStyle/>
          <a:p>
            <a:r>
              <a:rPr lang="en-GB" sz="4000" b="1" dirty="0"/>
              <a:t>Year 4 Spring Term 2  Living things and their habitat</a:t>
            </a:r>
          </a:p>
        </p:txBody>
      </p:sp>
      <p:sp>
        <p:nvSpPr>
          <p:cNvPr id="3" name="TextBox 2"/>
          <p:cNvSpPr txBox="1"/>
          <p:nvPr/>
        </p:nvSpPr>
        <p:spPr>
          <a:xfrm>
            <a:off x="9493039" y="391417"/>
            <a:ext cx="2551612" cy="5909310"/>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US" dirty="0">
                <a:solidFill>
                  <a:schemeClr val="bg1"/>
                </a:solidFill>
              </a:rPr>
              <a:t>Amphibian</a:t>
            </a:r>
          </a:p>
          <a:p>
            <a:pPr algn="ctr"/>
            <a:r>
              <a:rPr lang="en-US" dirty="0">
                <a:solidFill>
                  <a:schemeClr val="bg1"/>
                </a:solidFill>
              </a:rPr>
              <a:t>Bird</a:t>
            </a:r>
          </a:p>
          <a:p>
            <a:pPr algn="ctr"/>
            <a:r>
              <a:rPr lang="en-US" dirty="0">
                <a:solidFill>
                  <a:schemeClr val="bg1"/>
                </a:solidFill>
              </a:rPr>
              <a:t>Characteristic</a:t>
            </a:r>
          </a:p>
          <a:p>
            <a:pPr algn="ctr"/>
            <a:r>
              <a:rPr lang="en-US" dirty="0">
                <a:solidFill>
                  <a:schemeClr val="bg1"/>
                </a:solidFill>
              </a:rPr>
              <a:t>Classification</a:t>
            </a:r>
          </a:p>
          <a:p>
            <a:pPr algn="ctr"/>
            <a:r>
              <a:rPr lang="en-US" dirty="0">
                <a:solidFill>
                  <a:schemeClr val="bg1"/>
                </a:solidFill>
              </a:rPr>
              <a:t>Conservation</a:t>
            </a:r>
          </a:p>
          <a:p>
            <a:pPr algn="ctr"/>
            <a:r>
              <a:rPr lang="en-US" dirty="0">
                <a:solidFill>
                  <a:schemeClr val="bg1"/>
                </a:solidFill>
              </a:rPr>
              <a:t>Endangered</a:t>
            </a:r>
          </a:p>
          <a:p>
            <a:pPr algn="ctr"/>
            <a:r>
              <a:rPr lang="en-US" dirty="0">
                <a:solidFill>
                  <a:schemeClr val="bg1"/>
                </a:solidFill>
              </a:rPr>
              <a:t>Environment</a:t>
            </a:r>
          </a:p>
          <a:p>
            <a:pPr algn="ctr"/>
            <a:r>
              <a:rPr lang="en-US" dirty="0">
                <a:solidFill>
                  <a:schemeClr val="bg1"/>
                </a:solidFill>
              </a:rPr>
              <a:t>Extinct</a:t>
            </a:r>
          </a:p>
          <a:p>
            <a:pPr algn="ctr"/>
            <a:r>
              <a:rPr lang="en-US" dirty="0">
                <a:solidFill>
                  <a:schemeClr val="bg1"/>
                </a:solidFill>
              </a:rPr>
              <a:t>Fish</a:t>
            </a:r>
          </a:p>
          <a:p>
            <a:pPr algn="ctr"/>
            <a:r>
              <a:rPr lang="en-US" dirty="0">
                <a:solidFill>
                  <a:schemeClr val="bg1"/>
                </a:solidFill>
              </a:rPr>
              <a:t>Global</a:t>
            </a:r>
          </a:p>
          <a:p>
            <a:pPr algn="ctr"/>
            <a:r>
              <a:rPr lang="en-US" dirty="0">
                <a:solidFill>
                  <a:schemeClr val="bg1"/>
                </a:solidFill>
              </a:rPr>
              <a:t>Habitat</a:t>
            </a:r>
          </a:p>
          <a:p>
            <a:pPr algn="ctr"/>
            <a:r>
              <a:rPr lang="en-US" dirty="0">
                <a:solidFill>
                  <a:schemeClr val="bg1"/>
                </a:solidFill>
              </a:rPr>
              <a:t>Invertebrates</a:t>
            </a:r>
          </a:p>
          <a:p>
            <a:pPr algn="ctr"/>
            <a:r>
              <a:rPr lang="en-US" dirty="0">
                <a:solidFill>
                  <a:schemeClr val="bg1"/>
                </a:solidFill>
              </a:rPr>
              <a:t>Key</a:t>
            </a:r>
          </a:p>
          <a:p>
            <a:pPr algn="ctr"/>
            <a:r>
              <a:rPr lang="en-US" dirty="0">
                <a:solidFill>
                  <a:schemeClr val="bg1"/>
                </a:solidFill>
              </a:rPr>
              <a:t>Local</a:t>
            </a:r>
          </a:p>
          <a:p>
            <a:pPr algn="ctr"/>
            <a:r>
              <a:rPr lang="en-US" dirty="0">
                <a:solidFill>
                  <a:schemeClr val="bg1"/>
                </a:solidFill>
              </a:rPr>
              <a:t>Mammal</a:t>
            </a:r>
          </a:p>
          <a:p>
            <a:pPr algn="ctr"/>
            <a:r>
              <a:rPr lang="en-US" dirty="0">
                <a:solidFill>
                  <a:schemeClr val="bg1"/>
                </a:solidFill>
              </a:rPr>
              <a:t>Organism</a:t>
            </a:r>
          </a:p>
          <a:p>
            <a:pPr algn="ctr"/>
            <a:r>
              <a:rPr lang="en-US" dirty="0">
                <a:solidFill>
                  <a:schemeClr val="bg1"/>
                </a:solidFill>
              </a:rPr>
              <a:t>Reptile</a:t>
            </a:r>
          </a:p>
          <a:p>
            <a:pPr algn="ctr"/>
            <a:r>
              <a:rPr lang="en-US" dirty="0">
                <a:solidFill>
                  <a:schemeClr val="bg1"/>
                </a:solidFill>
              </a:rPr>
              <a:t>Variation</a:t>
            </a:r>
          </a:p>
          <a:p>
            <a:pPr algn="ctr"/>
            <a:r>
              <a:rPr lang="en-US" dirty="0">
                <a:solidFill>
                  <a:schemeClr val="bg1"/>
                </a:solidFill>
              </a:rPr>
              <a:t>Wildlife</a:t>
            </a:r>
            <a:endParaRPr lang="en-US" u="sng" dirty="0">
              <a:solidFill>
                <a:schemeClr val="bg1"/>
              </a:solidFill>
            </a:endParaRPr>
          </a:p>
          <a:p>
            <a:pPr algn="ctr"/>
            <a:endParaRPr lang="en-GB" u="sng" dirty="0">
              <a:solidFill>
                <a:schemeClr val="bg1"/>
              </a:solidFill>
            </a:endParaRPr>
          </a:p>
        </p:txBody>
      </p:sp>
      <p:sp>
        <p:nvSpPr>
          <p:cNvPr id="4" name="TextBox 3"/>
          <p:cNvSpPr txBox="1"/>
          <p:nvPr/>
        </p:nvSpPr>
        <p:spPr>
          <a:xfrm>
            <a:off x="188371" y="1935377"/>
            <a:ext cx="4217728" cy="4524315"/>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US" dirty="0">
                <a:solidFill>
                  <a:schemeClr val="bg1"/>
                </a:solidFill>
              </a:rPr>
              <a:t>The children will explore a variety of different ways to sort, group and classify living things. They will learn how animals are split into vertebrates and invertebrates and begin to consider the differences between living things within these classifications. They will use and create classification keys to group, identify and name living things form the local habitat and beyond. The children will also learn and discuss the significant impact that man made and natural changes can have on living things.</a:t>
            </a:r>
            <a:endParaRPr lang="en-GB" dirty="0">
              <a:solidFill>
                <a:schemeClr val="bg1"/>
              </a:solidFill>
            </a:endParaRPr>
          </a:p>
        </p:txBody>
      </p:sp>
      <p:sp>
        <p:nvSpPr>
          <p:cNvPr id="11" name="TextBox 10"/>
          <p:cNvSpPr txBox="1"/>
          <p:nvPr/>
        </p:nvSpPr>
        <p:spPr>
          <a:xfrm>
            <a:off x="4502890" y="4849057"/>
            <a:ext cx="4898570" cy="1754326"/>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US" dirty="0">
                <a:solidFill>
                  <a:schemeClr val="bg1"/>
                </a:solidFill>
              </a:rPr>
              <a:t>What are the seven life processes?</a:t>
            </a:r>
            <a:endParaRPr lang="en-GB" dirty="0">
              <a:solidFill>
                <a:schemeClr val="bg1"/>
              </a:solidFill>
            </a:endParaRPr>
          </a:p>
          <a:p>
            <a:pPr marL="285750" indent="-285750">
              <a:buFont typeface="Arial" panose="020B0604020202020204" pitchFamily="34" charset="0"/>
              <a:buChar char="•"/>
            </a:pPr>
            <a:r>
              <a:rPr lang="en-US" dirty="0">
                <a:solidFill>
                  <a:schemeClr val="bg1"/>
                </a:solidFill>
              </a:rPr>
              <a:t>How can we classify living things?</a:t>
            </a:r>
          </a:p>
          <a:p>
            <a:pPr marL="285750" indent="-285750">
              <a:buFont typeface="Arial" panose="020B0604020202020204" pitchFamily="34" charset="0"/>
              <a:buChar char="•"/>
            </a:pPr>
            <a:r>
              <a:rPr lang="en-US" dirty="0">
                <a:solidFill>
                  <a:schemeClr val="bg1"/>
                </a:solidFill>
              </a:rPr>
              <a:t>How can we use a classification key?</a:t>
            </a:r>
          </a:p>
          <a:p>
            <a:pPr marL="285750" indent="-285750">
              <a:buFont typeface="Arial" panose="020B0604020202020204" pitchFamily="34" charset="0"/>
              <a:buChar char="•"/>
            </a:pPr>
            <a:r>
              <a:rPr lang="en-US" dirty="0">
                <a:solidFill>
                  <a:schemeClr val="bg1"/>
                </a:solidFill>
              </a:rPr>
              <a:t>How could changes to the environment endanger living things?</a:t>
            </a: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6274942" y="148617"/>
            <a:ext cx="3126518" cy="2204271"/>
          </a:xfrm>
          <a:prstGeom prst="rect">
            <a:avLst/>
          </a:prstGeom>
          <a:ln w="57150">
            <a:solidFill>
              <a:schemeClr val="bg1"/>
            </a:solidFill>
          </a:ln>
        </p:spPr>
      </p:pic>
      <p:pic>
        <p:nvPicPr>
          <p:cNvPr id="8" name="Picture 7"/>
          <p:cNvPicPr>
            <a:picLocks noChangeAspect="1"/>
          </p:cNvPicPr>
          <p:nvPr/>
        </p:nvPicPr>
        <p:blipFill>
          <a:blip r:embed="rId3"/>
          <a:stretch>
            <a:fillRect/>
          </a:stretch>
        </p:blipFill>
        <p:spPr>
          <a:xfrm>
            <a:off x="4604894" y="2352888"/>
            <a:ext cx="3474598" cy="2386806"/>
          </a:xfrm>
          <a:prstGeom prst="rect">
            <a:avLst/>
          </a:prstGeom>
          <a:ln w="57150">
            <a:solidFill>
              <a:schemeClr val="bg1"/>
            </a:solidFill>
          </a:ln>
        </p:spPr>
      </p:pic>
    </p:spTree>
    <p:extLst>
      <p:ext uri="{BB962C8B-B14F-4D97-AF65-F5344CB8AC3E}">
        <p14:creationId xmlns:p14="http://schemas.microsoft.com/office/powerpoint/2010/main" val="24734763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2051"/>
            <a:ext cx="5665529" cy="1323439"/>
          </a:xfrm>
          <a:prstGeom prst="rect">
            <a:avLst/>
          </a:prstGeom>
          <a:noFill/>
        </p:spPr>
        <p:txBody>
          <a:bodyPr wrap="square" rtlCol="0">
            <a:spAutoFit/>
          </a:bodyPr>
          <a:lstStyle/>
          <a:p>
            <a:r>
              <a:rPr lang="en-GB" sz="4000" b="1" dirty="0"/>
              <a:t>Year 4 Summer Term 1  Sound</a:t>
            </a:r>
          </a:p>
        </p:txBody>
      </p:sp>
      <p:sp>
        <p:nvSpPr>
          <p:cNvPr id="3" name="TextBox 2"/>
          <p:cNvSpPr txBox="1"/>
          <p:nvPr/>
        </p:nvSpPr>
        <p:spPr>
          <a:xfrm>
            <a:off x="9493039" y="221600"/>
            <a:ext cx="2551612" cy="4801314"/>
          </a:xfrm>
          <a:prstGeom prst="rect">
            <a:avLst/>
          </a:prstGeom>
          <a:solidFill>
            <a:schemeClr val="tx1"/>
          </a:solidFill>
          <a:ln w="38100">
            <a:solidFill>
              <a:schemeClr val="bg1"/>
            </a:solidFill>
          </a:ln>
        </p:spPr>
        <p:txBody>
          <a:bodyPr wrap="square" rtlCol="0">
            <a:spAutoFit/>
          </a:bodyPr>
          <a:lstStyle/>
          <a:p>
            <a:pPr algn="ctr"/>
            <a:r>
              <a:rPr lang="en-GB" b="1" u="sng" dirty="0">
                <a:solidFill>
                  <a:schemeClr val="bg1"/>
                </a:solidFill>
              </a:rPr>
              <a:t>Key Vocabulary</a:t>
            </a:r>
          </a:p>
          <a:p>
            <a:pPr algn="ctr"/>
            <a:r>
              <a:rPr lang="en-GB" dirty="0">
                <a:solidFill>
                  <a:schemeClr val="bg1"/>
                </a:solidFill>
              </a:rPr>
              <a:t>Sound </a:t>
            </a:r>
          </a:p>
          <a:p>
            <a:pPr algn="ctr"/>
            <a:r>
              <a:rPr lang="en-GB" dirty="0">
                <a:solidFill>
                  <a:schemeClr val="bg1"/>
                </a:solidFill>
              </a:rPr>
              <a:t>noise</a:t>
            </a:r>
          </a:p>
          <a:p>
            <a:pPr algn="ctr"/>
            <a:r>
              <a:rPr lang="en-GB" dirty="0">
                <a:solidFill>
                  <a:schemeClr val="bg1"/>
                </a:solidFill>
              </a:rPr>
              <a:t> pitch</a:t>
            </a:r>
          </a:p>
          <a:p>
            <a:pPr algn="ctr"/>
            <a:r>
              <a:rPr lang="en-GB" dirty="0">
                <a:solidFill>
                  <a:schemeClr val="bg1"/>
                </a:solidFill>
              </a:rPr>
              <a:t> volume</a:t>
            </a:r>
          </a:p>
          <a:p>
            <a:pPr algn="ctr"/>
            <a:r>
              <a:rPr lang="en-GB" dirty="0">
                <a:solidFill>
                  <a:schemeClr val="bg1"/>
                </a:solidFill>
              </a:rPr>
              <a:t> vibrations</a:t>
            </a:r>
          </a:p>
          <a:p>
            <a:pPr algn="ctr"/>
            <a:r>
              <a:rPr lang="en-GB" dirty="0">
                <a:solidFill>
                  <a:schemeClr val="bg1"/>
                </a:solidFill>
              </a:rPr>
              <a:t> loud</a:t>
            </a:r>
          </a:p>
          <a:p>
            <a:pPr algn="ctr"/>
            <a:r>
              <a:rPr lang="en-GB" dirty="0">
                <a:solidFill>
                  <a:schemeClr val="bg1"/>
                </a:solidFill>
              </a:rPr>
              <a:t> quiet</a:t>
            </a:r>
          </a:p>
          <a:p>
            <a:pPr algn="ctr"/>
            <a:r>
              <a:rPr lang="en-US" dirty="0">
                <a:solidFill>
                  <a:schemeClr val="bg1"/>
                </a:solidFill>
              </a:rPr>
              <a:t>high</a:t>
            </a:r>
          </a:p>
          <a:p>
            <a:pPr algn="ctr"/>
            <a:r>
              <a:rPr lang="en-US" dirty="0">
                <a:solidFill>
                  <a:schemeClr val="bg1"/>
                </a:solidFill>
              </a:rPr>
              <a:t>low</a:t>
            </a:r>
          </a:p>
          <a:p>
            <a:pPr algn="ctr"/>
            <a:r>
              <a:rPr lang="en-US" dirty="0">
                <a:solidFill>
                  <a:schemeClr val="bg1"/>
                </a:solidFill>
              </a:rPr>
              <a:t>decibels</a:t>
            </a:r>
          </a:p>
          <a:p>
            <a:pPr algn="ctr"/>
            <a:r>
              <a:rPr lang="en-US" dirty="0">
                <a:solidFill>
                  <a:schemeClr val="bg1"/>
                </a:solidFill>
              </a:rPr>
              <a:t>noise pollution</a:t>
            </a:r>
          </a:p>
          <a:p>
            <a:pPr algn="ctr"/>
            <a:r>
              <a:rPr lang="en-US" dirty="0">
                <a:solidFill>
                  <a:schemeClr val="bg1"/>
                </a:solidFill>
              </a:rPr>
              <a:t>distance</a:t>
            </a:r>
          </a:p>
          <a:p>
            <a:pPr algn="ctr"/>
            <a:r>
              <a:rPr lang="en-US" dirty="0">
                <a:solidFill>
                  <a:schemeClr val="bg1"/>
                </a:solidFill>
              </a:rPr>
              <a:t>travel</a:t>
            </a:r>
          </a:p>
          <a:p>
            <a:pPr algn="ctr"/>
            <a:r>
              <a:rPr lang="en-US" dirty="0">
                <a:solidFill>
                  <a:schemeClr val="bg1"/>
                </a:solidFill>
              </a:rPr>
              <a:t>absorbs</a:t>
            </a:r>
          </a:p>
          <a:p>
            <a:pPr algn="ctr"/>
            <a:r>
              <a:rPr lang="en-US" dirty="0">
                <a:solidFill>
                  <a:schemeClr val="bg1"/>
                </a:solidFill>
              </a:rPr>
              <a:t>ear</a:t>
            </a:r>
          </a:p>
          <a:p>
            <a:pPr algn="ctr"/>
            <a:endParaRPr lang="en-GB" u="sng" dirty="0">
              <a:solidFill>
                <a:schemeClr val="bg1"/>
              </a:solidFill>
            </a:endParaRPr>
          </a:p>
        </p:txBody>
      </p:sp>
      <p:sp>
        <p:nvSpPr>
          <p:cNvPr id="4" name="TextBox 3"/>
          <p:cNvSpPr txBox="1"/>
          <p:nvPr/>
        </p:nvSpPr>
        <p:spPr>
          <a:xfrm>
            <a:off x="144791" y="1133313"/>
            <a:ext cx="4217728" cy="5632311"/>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The children will learn about how vibrations cause sounds and how sounds travel, as well as how sounds can change pitch and volume.  They will also learn about how sounds are made, carrying out demonstrations of vibrations, and completing a sound survey of their school. The children will work in a hands-on way to explore pitch. They will have the opportunity to make a string telephone, and will use this to investigate how sounds change over distance and through different materials. The children will work scientifically and collaboratively to investigate the best material for soundproofing, in the context of making a music studio quieter. </a:t>
            </a:r>
            <a:endParaRPr lang="en-GB" sz="500" b="1" u="sng" dirty="0">
              <a:solidFill>
                <a:schemeClr val="bg1"/>
              </a:solidFill>
            </a:endParaRPr>
          </a:p>
        </p:txBody>
      </p:sp>
      <p:sp>
        <p:nvSpPr>
          <p:cNvPr id="11" name="TextBox 10"/>
          <p:cNvSpPr txBox="1"/>
          <p:nvPr/>
        </p:nvSpPr>
        <p:spPr>
          <a:xfrm>
            <a:off x="4507310" y="950704"/>
            <a:ext cx="4898570" cy="2308324"/>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How are sounds made?</a:t>
            </a:r>
          </a:p>
          <a:p>
            <a:pPr marL="285750" indent="-285750">
              <a:buFont typeface="Arial" panose="020B0604020202020204" pitchFamily="34" charset="0"/>
              <a:buChar char="•"/>
            </a:pPr>
            <a:r>
              <a:rPr lang="en-GB" dirty="0">
                <a:solidFill>
                  <a:schemeClr val="bg1"/>
                </a:solidFill>
              </a:rPr>
              <a:t>How do we hear sounds?</a:t>
            </a:r>
          </a:p>
          <a:p>
            <a:pPr marL="285750" indent="-285750">
              <a:buFont typeface="Arial" panose="020B0604020202020204" pitchFamily="34" charset="0"/>
              <a:buChar char="•"/>
            </a:pPr>
            <a:r>
              <a:rPr lang="en-GB" dirty="0">
                <a:solidFill>
                  <a:schemeClr val="bg1"/>
                </a:solidFill>
              </a:rPr>
              <a:t>What makes sounds louder or quieter?</a:t>
            </a:r>
          </a:p>
          <a:p>
            <a:pPr marL="285750" indent="-285750">
              <a:buFont typeface="Arial" panose="020B0604020202020204" pitchFamily="34" charset="0"/>
              <a:buChar char="•"/>
            </a:pPr>
            <a:r>
              <a:rPr lang="en-GB" dirty="0">
                <a:solidFill>
                  <a:schemeClr val="bg1"/>
                </a:solidFill>
              </a:rPr>
              <a:t>What makes sounds higher or lower?</a:t>
            </a:r>
          </a:p>
          <a:p>
            <a:pPr marL="285750" indent="-285750">
              <a:buFont typeface="Arial" panose="020B0604020202020204" pitchFamily="34" charset="0"/>
              <a:buChar char="•"/>
            </a:pPr>
            <a:r>
              <a:rPr lang="en-US" dirty="0">
                <a:solidFill>
                  <a:schemeClr val="bg1"/>
                </a:solidFill>
              </a:rPr>
              <a:t>What does the word pitch mean?</a:t>
            </a:r>
          </a:p>
          <a:p>
            <a:pPr marL="285750" indent="-285750">
              <a:buFont typeface="Arial" panose="020B0604020202020204" pitchFamily="34" charset="0"/>
              <a:buChar char="•"/>
            </a:pPr>
            <a:r>
              <a:rPr lang="en-US" dirty="0">
                <a:solidFill>
                  <a:schemeClr val="bg1"/>
                </a:solidFill>
              </a:rPr>
              <a:t>What does the word volume mean?</a:t>
            </a:r>
          </a:p>
          <a:p>
            <a:pPr marL="285750" indent="-285750">
              <a:buFont typeface="Arial" panose="020B0604020202020204" pitchFamily="34" charset="0"/>
              <a:buChar char="•"/>
            </a:pPr>
            <a:endParaRPr lang="en-GB" dirty="0">
              <a:solidFill>
                <a:schemeClr val="bg1"/>
              </a:solidFill>
            </a:endParaRPr>
          </a:p>
        </p:txBody>
      </p:sp>
      <p:pic>
        <p:nvPicPr>
          <p:cNvPr id="9" name="Picture 8"/>
          <p:cNvPicPr>
            <a:picLocks noChangeAspect="1"/>
          </p:cNvPicPr>
          <p:nvPr/>
        </p:nvPicPr>
        <p:blipFill>
          <a:blip r:embed="rId2"/>
          <a:stretch>
            <a:fillRect/>
          </a:stretch>
        </p:blipFill>
        <p:spPr>
          <a:xfrm>
            <a:off x="9493039" y="5262468"/>
            <a:ext cx="2551612" cy="1503156"/>
          </a:xfrm>
          <a:prstGeom prst="rect">
            <a:avLst/>
          </a:prstGeom>
          <a:ln w="38100">
            <a:solidFill>
              <a:schemeClr val="bg1"/>
            </a:solidFill>
          </a:ln>
        </p:spPr>
      </p:pic>
      <p:pic>
        <p:nvPicPr>
          <p:cNvPr id="12" name="Picture 11"/>
          <p:cNvPicPr>
            <a:picLocks noChangeAspect="1"/>
          </p:cNvPicPr>
          <p:nvPr/>
        </p:nvPicPr>
        <p:blipFill>
          <a:blip r:embed="rId3"/>
          <a:stretch>
            <a:fillRect/>
          </a:stretch>
        </p:blipFill>
        <p:spPr>
          <a:xfrm>
            <a:off x="4507310" y="3462344"/>
            <a:ext cx="4770752" cy="3121139"/>
          </a:xfrm>
          <a:prstGeom prst="rect">
            <a:avLst/>
          </a:prstGeom>
          <a:ln w="38100">
            <a:solidFill>
              <a:schemeClr val="bg1"/>
            </a:solidFill>
          </a:ln>
          <a:effectLst/>
        </p:spPr>
      </p:pic>
    </p:spTree>
    <p:extLst>
      <p:ext uri="{BB962C8B-B14F-4D97-AF65-F5344CB8AC3E}">
        <p14:creationId xmlns:p14="http://schemas.microsoft.com/office/powerpoint/2010/main" val="2852730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1123"/>
            <a:ext cx="5665529" cy="1323439"/>
          </a:xfrm>
          <a:prstGeom prst="rect">
            <a:avLst/>
          </a:prstGeom>
          <a:noFill/>
        </p:spPr>
        <p:txBody>
          <a:bodyPr wrap="square" rtlCol="0">
            <a:spAutoFit/>
          </a:bodyPr>
          <a:lstStyle/>
          <a:p>
            <a:r>
              <a:rPr lang="en-GB" sz="4000" b="1" dirty="0"/>
              <a:t>Year 4 Summer Term 2  </a:t>
            </a:r>
          </a:p>
          <a:p>
            <a:r>
              <a:rPr lang="en-US" sz="4000" b="1" dirty="0"/>
              <a:t>Electricity</a:t>
            </a:r>
            <a:endParaRPr lang="en-GB" sz="4000" b="1" dirty="0"/>
          </a:p>
        </p:txBody>
      </p:sp>
      <p:sp>
        <p:nvSpPr>
          <p:cNvPr id="3" name="TextBox 2"/>
          <p:cNvSpPr txBox="1"/>
          <p:nvPr/>
        </p:nvSpPr>
        <p:spPr>
          <a:xfrm>
            <a:off x="9533191" y="185219"/>
            <a:ext cx="2551612" cy="5909310"/>
          </a:xfrm>
          <a:prstGeom prst="rect">
            <a:avLst/>
          </a:prstGeom>
          <a:solidFill>
            <a:schemeClr val="tx1"/>
          </a:solidFill>
          <a:ln w="38100">
            <a:solidFill>
              <a:schemeClr val="bg1"/>
            </a:solidFill>
          </a:ln>
        </p:spPr>
        <p:txBody>
          <a:bodyPr wrap="square" rtlCol="0">
            <a:spAutoFit/>
          </a:bodyPr>
          <a:lstStyle/>
          <a:p>
            <a:pPr algn="ctr"/>
            <a:endParaRPr lang="en-GB" b="1" u="sng" dirty="0">
              <a:solidFill>
                <a:schemeClr val="bg1"/>
              </a:solidFill>
            </a:endParaRPr>
          </a:p>
          <a:p>
            <a:pPr algn="ctr"/>
            <a:r>
              <a:rPr lang="en-GB" b="1" u="sng" dirty="0">
                <a:solidFill>
                  <a:schemeClr val="bg1"/>
                </a:solidFill>
              </a:rPr>
              <a:t>Key Vocabulary</a:t>
            </a:r>
          </a:p>
          <a:p>
            <a:pPr algn="ctr"/>
            <a:r>
              <a:rPr lang="en-US" dirty="0">
                <a:solidFill>
                  <a:schemeClr val="bg1"/>
                </a:solidFill>
              </a:rPr>
              <a:t>Electric</a:t>
            </a:r>
          </a:p>
          <a:p>
            <a:pPr algn="ctr"/>
            <a:r>
              <a:rPr lang="en-US" dirty="0">
                <a:solidFill>
                  <a:schemeClr val="bg1"/>
                </a:solidFill>
              </a:rPr>
              <a:t>Electrical</a:t>
            </a:r>
          </a:p>
          <a:p>
            <a:pPr algn="ctr"/>
            <a:r>
              <a:rPr lang="en-US" dirty="0">
                <a:solidFill>
                  <a:schemeClr val="bg1"/>
                </a:solidFill>
              </a:rPr>
              <a:t>Electricity</a:t>
            </a:r>
          </a:p>
          <a:p>
            <a:pPr algn="ctr"/>
            <a:r>
              <a:rPr lang="en-US" dirty="0">
                <a:solidFill>
                  <a:schemeClr val="bg1"/>
                </a:solidFill>
              </a:rPr>
              <a:t>Appliance</a:t>
            </a:r>
          </a:p>
          <a:p>
            <a:pPr algn="ctr"/>
            <a:r>
              <a:rPr lang="en-US" dirty="0">
                <a:solidFill>
                  <a:schemeClr val="bg1"/>
                </a:solidFill>
              </a:rPr>
              <a:t>Conductor</a:t>
            </a:r>
          </a:p>
          <a:p>
            <a:pPr algn="ctr"/>
            <a:r>
              <a:rPr lang="en-US" dirty="0">
                <a:solidFill>
                  <a:schemeClr val="bg1"/>
                </a:solidFill>
              </a:rPr>
              <a:t>Insulator</a:t>
            </a:r>
          </a:p>
          <a:p>
            <a:pPr algn="ctr"/>
            <a:r>
              <a:rPr lang="en-US" dirty="0">
                <a:solidFill>
                  <a:schemeClr val="bg1"/>
                </a:solidFill>
              </a:rPr>
              <a:t>Circuit</a:t>
            </a:r>
          </a:p>
          <a:p>
            <a:pPr algn="ctr"/>
            <a:r>
              <a:rPr lang="en-US" dirty="0">
                <a:solidFill>
                  <a:schemeClr val="bg1"/>
                </a:solidFill>
              </a:rPr>
              <a:t>Switch</a:t>
            </a:r>
          </a:p>
          <a:p>
            <a:pPr algn="ctr"/>
            <a:r>
              <a:rPr lang="en-US" dirty="0">
                <a:solidFill>
                  <a:schemeClr val="bg1"/>
                </a:solidFill>
              </a:rPr>
              <a:t>Mains</a:t>
            </a:r>
          </a:p>
          <a:p>
            <a:pPr algn="ctr"/>
            <a:r>
              <a:rPr lang="en-US" dirty="0">
                <a:solidFill>
                  <a:schemeClr val="bg1"/>
                </a:solidFill>
              </a:rPr>
              <a:t>Battery</a:t>
            </a:r>
          </a:p>
          <a:p>
            <a:pPr algn="ctr"/>
            <a:r>
              <a:rPr lang="en-US" dirty="0">
                <a:solidFill>
                  <a:schemeClr val="bg1"/>
                </a:solidFill>
              </a:rPr>
              <a:t>Materials</a:t>
            </a:r>
          </a:p>
          <a:p>
            <a:pPr algn="ctr"/>
            <a:r>
              <a:rPr lang="en-US" dirty="0">
                <a:solidFill>
                  <a:schemeClr val="bg1"/>
                </a:solidFill>
              </a:rPr>
              <a:t>Conduct</a:t>
            </a:r>
          </a:p>
          <a:p>
            <a:pPr algn="ctr"/>
            <a:r>
              <a:rPr lang="en-US" dirty="0">
                <a:solidFill>
                  <a:schemeClr val="bg1"/>
                </a:solidFill>
              </a:rPr>
              <a:t>Wires</a:t>
            </a:r>
          </a:p>
          <a:p>
            <a:pPr algn="ctr"/>
            <a:r>
              <a:rPr lang="en-US" dirty="0">
                <a:solidFill>
                  <a:schemeClr val="bg1"/>
                </a:solidFill>
              </a:rPr>
              <a:t>Lightning</a:t>
            </a:r>
          </a:p>
          <a:p>
            <a:pPr algn="ctr"/>
            <a:r>
              <a:rPr lang="en-US" dirty="0">
                <a:solidFill>
                  <a:schemeClr val="bg1"/>
                </a:solidFill>
              </a:rPr>
              <a:t>Renewable</a:t>
            </a:r>
          </a:p>
          <a:p>
            <a:pPr algn="ctr"/>
            <a:r>
              <a:rPr lang="en-US" dirty="0">
                <a:solidFill>
                  <a:schemeClr val="bg1"/>
                </a:solidFill>
              </a:rPr>
              <a:t>Non-renewable</a:t>
            </a:r>
          </a:p>
          <a:p>
            <a:pPr algn="ctr"/>
            <a:r>
              <a:rPr lang="en-US" dirty="0">
                <a:solidFill>
                  <a:schemeClr val="bg1"/>
                </a:solidFill>
              </a:rPr>
              <a:t>generate</a:t>
            </a:r>
          </a:p>
          <a:p>
            <a:pPr algn="ctr"/>
            <a:endParaRPr lang="en-US" dirty="0">
              <a:solidFill>
                <a:schemeClr val="bg1"/>
              </a:solidFill>
            </a:endParaRPr>
          </a:p>
          <a:p>
            <a:pPr algn="ctr"/>
            <a:endParaRPr lang="en-GB" dirty="0">
              <a:solidFill>
                <a:schemeClr val="bg1"/>
              </a:solidFill>
            </a:endParaRPr>
          </a:p>
        </p:txBody>
      </p:sp>
      <p:sp>
        <p:nvSpPr>
          <p:cNvPr id="4" name="TextBox 3"/>
          <p:cNvSpPr txBox="1"/>
          <p:nvPr/>
        </p:nvSpPr>
        <p:spPr>
          <a:xfrm>
            <a:off x="107197" y="1403174"/>
            <a:ext cx="4217728" cy="4524315"/>
          </a:xfrm>
          <a:prstGeom prst="rect">
            <a:avLst/>
          </a:prstGeom>
          <a:solidFill>
            <a:schemeClr val="tx1"/>
          </a:solidFill>
          <a:ln w="38100">
            <a:solidFill>
              <a:schemeClr val="bg1"/>
            </a:solidFill>
          </a:ln>
        </p:spPr>
        <p:txBody>
          <a:bodyPr wrap="square" rtlCol="0">
            <a:spAutoFit/>
          </a:bodyPr>
          <a:lstStyle/>
          <a:p>
            <a:r>
              <a:rPr lang="en-GB" b="1" u="sng" dirty="0">
                <a:solidFill>
                  <a:schemeClr val="bg1"/>
                </a:solidFill>
              </a:rPr>
              <a:t>Overview</a:t>
            </a:r>
          </a:p>
          <a:p>
            <a:r>
              <a:rPr lang="en-GB" dirty="0">
                <a:solidFill>
                  <a:schemeClr val="bg1"/>
                </a:solidFill>
              </a:rPr>
              <a:t>Children will learn about what electricity is and how it was discovered. They will identify which appliances use electricity in their homes and how to keep themselves safe. Children will construct circuits, start to create pictorial circuits and conduct an investigation into how easily different types of switches can break and reconnect a circuit.</a:t>
            </a:r>
          </a:p>
          <a:p>
            <a:r>
              <a:rPr lang="en-GB" dirty="0">
                <a:solidFill>
                  <a:schemeClr val="bg1"/>
                </a:solidFill>
              </a:rPr>
              <a:t>They will put their knowledge of circuits on display by building their own circuit to create a buzz-wire game. Then, use their game to try to defeat a challenger. </a:t>
            </a:r>
          </a:p>
        </p:txBody>
      </p:sp>
      <p:sp>
        <p:nvSpPr>
          <p:cNvPr id="11" name="TextBox 10"/>
          <p:cNvSpPr txBox="1"/>
          <p:nvPr/>
        </p:nvSpPr>
        <p:spPr>
          <a:xfrm>
            <a:off x="4477357" y="2760803"/>
            <a:ext cx="4898570" cy="2031325"/>
          </a:xfrm>
          <a:prstGeom prst="rect">
            <a:avLst/>
          </a:prstGeom>
          <a:solidFill>
            <a:schemeClr val="tx1"/>
          </a:solidFill>
          <a:ln w="38100">
            <a:solidFill>
              <a:schemeClr val="bg1"/>
            </a:solidFill>
          </a:ln>
          <a:effectLst/>
        </p:spPr>
        <p:txBody>
          <a:bodyPr wrap="square" rtlCol="0">
            <a:spAutoFit/>
          </a:bodyPr>
          <a:lstStyle/>
          <a:p>
            <a:r>
              <a:rPr lang="en-GB" b="1" u="sng" dirty="0">
                <a:solidFill>
                  <a:schemeClr val="bg1"/>
                </a:solidFill>
              </a:rPr>
              <a:t>Key Questions</a:t>
            </a:r>
          </a:p>
          <a:p>
            <a:pPr marL="285750" indent="-285750">
              <a:buFont typeface="Arial" panose="020B0604020202020204" pitchFamily="34" charset="0"/>
              <a:buChar char="•"/>
            </a:pPr>
            <a:r>
              <a:rPr lang="en-GB" dirty="0">
                <a:solidFill>
                  <a:schemeClr val="bg1"/>
                </a:solidFill>
              </a:rPr>
              <a:t>What is electricity?</a:t>
            </a:r>
          </a:p>
          <a:p>
            <a:pPr marL="285750" indent="-285750">
              <a:buFont typeface="Arial" panose="020B0604020202020204" pitchFamily="34" charset="0"/>
              <a:buChar char="•"/>
            </a:pPr>
            <a:r>
              <a:rPr lang="en-US" dirty="0">
                <a:solidFill>
                  <a:schemeClr val="bg1"/>
                </a:solidFill>
              </a:rPr>
              <a:t>How does electricity travel?</a:t>
            </a:r>
          </a:p>
          <a:p>
            <a:pPr marL="285750" indent="-285750">
              <a:buFont typeface="Arial" panose="020B0604020202020204" pitchFamily="34" charset="0"/>
              <a:buChar char="•"/>
            </a:pPr>
            <a:r>
              <a:rPr lang="en-US" dirty="0">
                <a:solidFill>
                  <a:schemeClr val="bg1"/>
                </a:solidFill>
              </a:rPr>
              <a:t>What makes a good conductor?</a:t>
            </a:r>
            <a:endParaRPr lang="en-GB" dirty="0">
              <a:solidFill>
                <a:schemeClr val="bg1"/>
              </a:solidFill>
            </a:endParaRPr>
          </a:p>
          <a:p>
            <a:pPr marL="285750" indent="-285750">
              <a:buFont typeface="Arial" panose="020B0604020202020204" pitchFamily="34" charset="0"/>
              <a:buChar char="•"/>
            </a:pPr>
            <a:r>
              <a:rPr lang="en-GB" dirty="0">
                <a:solidFill>
                  <a:schemeClr val="bg1"/>
                </a:solidFill>
              </a:rPr>
              <a:t>How can we keep ourselves safe when using electricity?</a:t>
            </a:r>
          </a:p>
          <a:p>
            <a:pPr marL="285750" indent="-285750">
              <a:buFont typeface="Arial" panose="020B0604020202020204" pitchFamily="34" charset="0"/>
              <a:buChar char="•"/>
            </a:pPr>
            <a:endParaRPr lang="en-GB" dirty="0">
              <a:solidFill>
                <a:schemeClr val="bg1"/>
              </a:solidFill>
            </a:endParaRPr>
          </a:p>
        </p:txBody>
      </p:sp>
      <p:pic>
        <p:nvPicPr>
          <p:cNvPr id="5" name="Picture 4"/>
          <p:cNvPicPr>
            <a:picLocks noChangeAspect="1"/>
          </p:cNvPicPr>
          <p:nvPr/>
        </p:nvPicPr>
        <p:blipFill>
          <a:blip r:embed="rId2"/>
          <a:stretch>
            <a:fillRect/>
          </a:stretch>
        </p:blipFill>
        <p:spPr>
          <a:xfrm>
            <a:off x="5822793" y="185219"/>
            <a:ext cx="3541183" cy="2372117"/>
          </a:xfrm>
          <a:prstGeom prst="rect">
            <a:avLst/>
          </a:prstGeom>
          <a:ln w="38100"/>
          <a:effectLst>
            <a:outerShdw blurRad="50800" dist="38100" dir="8100000" algn="tr" rotWithShape="0">
              <a:prstClr val="black">
                <a:alpha val="40000"/>
              </a:prstClr>
            </a:outerShdw>
          </a:effectLst>
        </p:spPr>
        <p:style>
          <a:lnRef idx="2">
            <a:schemeClr val="dk1"/>
          </a:lnRef>
          <a:fillRef idx="1">
            <a:schemeClr val="lt1"/>
          </a:fillRef>
          <a:effectRef idx="0">
            <a:schemeClr val="dk1"/>
          </a:effectRef>
          <a:fontRef idx="minor">
            <a:schemeClr val="dk1"/>
          </a:fontRef>
        </p:style>
      </p:pic>
      <p:pic>
        <p:nvPicPr>
          <p:cNvPr id="8" name="Picture 7"/>
          <p:cNvPicPr>
            <a:picLocks noChangeAspect="1"/>
          </p:cNvPicPr>
          <p:nvPr/>
        </p:nvPicPr>
        <p:blipFill>
          <a:blip r:embed="rId3"/>
          <a:stretch>
            <a:fillRect/>
          </a:stretch>
        </p:blipFill>
        <p:spPr>
          <a:xfrm>
            <a:off x="4669484" y="4970921"/>
            <a:ext cx="3353888" cy="1745774"/>
          </a:xfrm>
          <a:prstGeom prst="rect">
            <a:avLst/>
          </a:prstGeom>
          <a:ln w="38100">
            <a:solidFill>
              <a:schemeClr val="bg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000563748"/>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1038</TotalTime>
  <Words>959</Words>
  <Application>Microsoft Office PowerPoint</Application>
  <PresentationFormat>Widescreen</PresentationFormat>
  <Paragraphs>172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Century Gothic</vt:lpstr>
      <vt:lpstr>Wingdings 3</vt:lpstr>
      <vt:lpstr>Slice</vt:lpstr>
      <vt:lpstr>SCIENCE – Year 4  Knowledge organisers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   Knowledge organisers</dc:title>
  <dc:creator>Angela Filarowski</dc:creator>
  <cp:lastModifiedBy>Angela Filarowski</cp:lastModifiedBy>
  <cp:revision>114</cp:revision>
  <dcterms:created xsi:type="dcterms:W3CDTF">2020-03-19T09:43:42Z</dcterms:created>
  <dcterms:modified xsi:type="dcterms:W3CDTF">2020-07-09T12:37:03Z</dcterms:modified>
</cp:coreProperties>
</file>