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7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73" autoAdjust="0"/>
    <p:restoredTop sz="94660"/>
  </p:normalViewPr>
  <p:slideViewPr>
    <p:cSldViewPr snapToGrid="0">
      <p:cViewPr varScale="1">
        <p:scale>
          <a:sx n="73" d="100"/>
          <a:sy n="73" d="100"/>
        </p:scale>
        <p:origin x="8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1" y="685799"/>
            <a:ext cx="10236337" cy="2971801"/>
          </a:xfrm>
        </p:spPr>
        <p:txBody>
          <a:bodyPr>
            <a:normAutofit/>
          </a:bodyPr>
          <a:lstStyle/>
          <a:p>
            <a:r>
              <a:rPr lang="en-GB" sz="7200" dirty="0"/>
              <a:t>GEOGRAPHY </a:t>
            </a:r>
            <a:r>
              <a:rPr lang="en-GB" sz="7200" dirty="0" smtClean="0"/>
              <a:t>– Year 4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Knowledge organisers</a:t>
            </a:r>
          </a:p>
        </p:txBody>
      </p:sp>
    </p:spTree>
    <p:extLst>
      <p:ext uri="{BB962C8B-B14F-4D97-AF65-F5344CB8AC3E}">
        <p14:creationId xmlns:p14="http://schemas.microsoft.com/office/powerpoint/2010/main" val="3784449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-17587"/>
            <a:ext cx="4772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Year </a:t>
            </a:r>
            <a:r>
              <a:rPr lang="en-GB" sz="4000" b="1" dirty="0" smtClean="0"/>
              <a:t>4 </a:t>
            </a:r>
            <a:r>
              <a:rPr lang="en-GB" sz="4000" b="1" dirty="0"/>
              <a:t>Spring Term  </a:t>
            </a:r>
          </a:p>
          <a:p>
            <a:r>
              <a:rPr lang="en-US" sz="4000" b="1" dirty="0" smtClean="0"/>
              <a:t>Europe/ Rivers</a:t>
            </a:r>
            <a:endParaRPr lang="en-GB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630091" y="135590"/>
            <a:ext cx="2734491" cy="460126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chemeClr val="bg1"/>
                </a:solidFill>
              </a:rPr>
              <a:t>Locational Knowledge</a:t>
            </a:r>
          </a:p>
          <a:p>
            <a:endParaRPr lang="en-GB" sz="500" b="1" u="sng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The children will locate, using maps,  the countries and major cities of </a:t>
            </a:r>
            <a:r>
              <a:rPr lang="en-GB" dirty="0" smtClean="0">
                <a:solidFill>
                  <a:schemeClr val="bg1"/>
                </a:solidFill>
              </a:rPr>
              <a:t>Europe (including the location of Russia) concentrating </a:t>
            </a:r>
            <a:r>
              <a:rPr lang="en-GB" dirty="0">
                <a:solidFill>
                  <a:schemeClr val="bg1"/>
                </a:solidFill>
              </a:rPr>
              <a:t>on their environmental regions and key physical and human </a:t>
            </a:r>
            <a:r>
              <a:rPr lang="en-GB" dirty="0" smtClean="0">
                <a:solidFill>
                  <a:schemeClr val="bg1"/>
                </a:solidFill>
              </a:rPr>
              <a:t>characteristics including hills, mountains, coasts and identifying volcanoes/ earthquakes in Europe.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8546" y="1305852"/>
            <a:ext cx="5321728" cy="210826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chemeClr val="bg1"/>
                </a:solidFill>
              </a:rPr>
              <a:t>Place </a:t>
            </a:r>
            <a:r>
              <a:rPr lang="en-GB" b="1" u="sng" dirty="0" smtClean="0">
                <a:solidFill>
                  <a:schemeClr val="bg1"/>
                </a:solidFill>
              </a:rPr>
              <a:t>Knowledge</a:t>
            </a:r>
          </a:p>
          <a:p>
            <a:endParaRPr lang="en-GB" b="1" u="sng" dirty="0" smtClean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Children will understand geographical similarities and differences through the study of physical geography of </a:t>
            </a:r>
            <a:r>
              <a:rPr lang="en-GB" dirty="0" smtClean="0">
                <a:solidFill>
                  <a:schemeClr val="bg1"/>
                </a:solidFill>
              </a:rPr>
              <a:t>a river that passes through Leeds (River </a:t>
            </a:r>
            <a:r>
              <a:rPr lang="en-GB" dirty="0" err="1" smtClean="0">
                <a:solidFill>
                  <a:schemeClr val="bg1"/>
                </a:solidFill>
              </a:rPr>
              <a:t>Aire</a:t>
            </a:r>
            <a:r>
              <a:rPr lang="en-GB" dirty="0" smtClean="0">
                <a:solidFill>
                  <a:schemeClr val="bg1"/>
                </a:solidFill>
              </a:rPr>
              <a:t>) </a:t>
            </a:r>
            <a:r>
              <a:rPr lang="en-GB" smtClean="0">
                <a:solidFill>
                  <a:schemeClr val="bg1"/>
                </a:solidFill>
              </a:rPr>
              <a:t>and </a:t>
            </a:r>
            <a:r>
              <a:rPr lang="en-GB" smtClean="0">
                <a:solidFill>
                  <a:schemeClr val="bg1"/>
                </a:solidFill>
              </a:rPr>
              <a:t>comparing </a:t>
            </a:r>
            <a:r>
              <a:rPr lang="en-GB" dirty="0" smtClean="0">
                <a:solidFill>
                  <a:schemeClr val="bg1"/>
                </a:solidFill>
              </a:rPr>
              <a:t>it to a river in Europe. </a:t>
            </a:r>
            <a:endParaRPr lang="en-GB" b="1" u="sng" dirty="0">
              <a:solidFill>
                <a:schemeClr val="bg1"/>
              </a:solidFill>
            </a:endParaRPr>
          </a:p>
          <a:p>
            <a:endParaRPr lang="en-GB" sz="500" b="1" u="sng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34400" y="143995"/>
            <a:ext cx="3522642" cy="598625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chemeClr val="bg1"/>
                </a:solidFill>
              </a:rPr>
              <a:t>Geographical Skills &amp; Fieldwork</a:t>
            </a:r>
          </a:p>
          <a:p>
            <a:endParaRPr lang="en-GB" sz="500" b="1" u="sng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Use maps, atlases, globes and digital/computer mapping to locate countries and describe features studied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Use the eight points of a compass and symbols and keys (including the use of Ordnance Survey maps) to build knowledge of the wider world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Use fieldwork to observe, measure, record and present the human and physical features in the local area using a range of methods, including sketch maps, plans and graphs, and digital technologies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5630091" y="4922409"/>
            <a:ext cx="2734491" cy="183127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Knowledge</a:t>
            </a:r>
            <a:endParaRPr lang="en-GB" b="1" u="sng" dirty="0">
              <a:solidFill>
                <a:schemeClr val="bg1"/>
              </a:solidFill>
            </a:endParaRPr>
          </a:p>
          <a:p>
            <a:endParaRPr lang="en-GB" sz="500" b="1" u="sng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The children will </a:t>
            </a:r>
            <a:r>
              <a:rPr lang="en-GB" dirty="0" smtClean="0">
                <a:solidFill>
                  <a:schemeClr val="bg1"/>
                </a:solidFill>
              </a:rPr>
              <a:t>learn about the water cycle and connect this learning to their knowledge of rivers.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46" y="3500999"/>
            <a:ext cx="4722039" cy="325268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451167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7304" y="-36123"/>
            <a:ext cx="47337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Year </a:t>
            </a:r>
            <a:r>
              <a:rPr lang="en-GB" sz="4000" b="1" dirty="0" smtClean="0"/>
              <a:t>4 </a:t>
            </a:r>
            <a:r>
              <a:rPr lang="en-GB" sz="4000" b="1" dirty="0"/>
              <a:t>Spring Term  </a:t>
            </a:r>
          </a:p>
          <a:p>
            <a:r>
              <a:rPr lang="en-US" sz="4000" b="1" dirty="0" smtClean="0"/>
              <a:t>Europe/ Rivers</a:t>
            </a:r>
            <a:endParaRPr lang="en-GB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741164" y="216614"/>
            <a:ext cx="4807708" cy="4247317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chemeClr val="bg1"/>
                </a:solidFill>
              </a:rPr>
              <a:t>Physical Geographical </a:t>
            </a:r>
            <a:r>
              <a:rPr lang="en-GB" b="1" u="sng" dirty="0" smtClean="0">
                <a:solidFill>
                  <a:schemeClr val="bg1"/>
                </a:solidFill>
              </a:rPr>
              <a:t>Features </a:t>
            </a:r>
            <a:endParaRPr lang="en-US" b="1" u="sng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Locate and compare the River </a:t>
            </a:r>
            <a:r>
              <a:rPr lang="en-US" sz="1400" dirty="0" err="1" smtClean="0">
                <a:solidFill>
                  <a:schemeClr val="bg1"/>
                </a:solidFill>
              </a:rPr>
              <a:t>Aire</a:t>
            </a:r>
            <a:r>
              <a:rPr lang="en-US" sz="1400" dirty="0" smtClean="0">
                <a:solidFill>
                  <a:schemeClr val="bg1"/>
                </a:solidFill>
              </a:rPr>
              <a:t> in the UK to the Danube River in Europe.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Understand </a:t>
            </a:r>
            <a:r>
              <a:rPr lang="en-US" sz="1400" dirty="0">
                <a:solidFill>
                  <a:schemeClr val="bg1"/>
                </a:solidFill>
              </a:rPr>
              <a:t>how rivers are formed and it’s  journey from source to </a:t>
            </a:r>
            <a:r>
              <a:rPr lang="en-US" sz="1400" dirty="0" smtClean="0">
                <a:solidFill>
                  <a:schemeClr val="bg1"/>
                </a:solidFill>
              </a:rPr>
              <a:t>mouth and other parts of a river such as tributaries, meanders and river delta.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River erosion and deposition.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Locate major rivers in Europe ( Rhine River, Seine, Volga River) and compare the physical geography to rivers in the UK (River </a:t>
            </a:r>
            <a:r>
              <a:rPr lang="en-US" sz="1400" dirty="0" err="1">
                <a:solidFill>
                  <a:schemeClr val="bg1"/>
                </a:solidFill>
              </a:rPr>
              <a:t>Aire</a:t>
            </a:r>
            <a:r>
              <a:rPr lang="en-US" sz="1400" dirty="0">
                <a:solidFill>
                  <a:schemeClr val="bg1"/>
                </a:solidFill>
              </a:rPr>
              <a:t>, River Thames, River </a:t>
            </a:r>
            <a:r>
              <a:rPr lang="en-US" sz="1400" dirty="0" err="1">
                <a:solidFill>
                  <a:schemeClr val="bg1"/>
                </a:solidFill>
              </a:rPr>
              <a:t>Ouse</a:t>
            </a:r>
            <a:r>
              <a:rPr lang="en-US" sz="1400" dirty="0" smtClean="0">
                <a:solidFill>
                  <a:schemeClr val="bg1"/>
                </a:solidFill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Locate coasts, mountains </a:t>
            </a:r>
            <a:r>
              <a:rPr lang="en-GB" sz="1400" dirty="0" smtClean="0">
                <a:solidFill>
                  <a:schemeClr val="bg1"/>
                </a:solidFill>
              </a:rPr>
              <a:t>(</a:t>
            </a:r>
            <a:r>
              <a:rPr lang="en-GB" sz="1400" dirty="0">
                <a:solidFill>
                  <a:schemeClr val="bg1"/>
                </a:solidFill>
              </a:rPr>
              <a:t>Mont Blanc, Matterhorn, Mount Elbrus, Monte Rosa, Dolomites, Mount Olympus</a:t>
            </a:r>
            <a:r>
              <a:rPr lang="en-GB" sz="1400" dirty="0" smtClean="0">
                <a:solidFill>
                  <a:schemeClr val="bg1"/>
                </a:solidFill>
              </a:rPr>
              <a:t>)</a:t>
            </a:r>
            <a:r>
              <a:rPr lang="en-US" sz="1400" dirty="0" smtClean="0">
                <a:solidFill>
                  <a:schemeClr val="bg1"/>
                </a:solidFill>
              </a:rPr>
              <a:t>, volcanoes (Mt Etna, Mt Vesuvius, Hekla, Teide) in Europe.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Describe </a:t>
            </a:r>
            <a:r>
              <a:rPr lang="en-US" sz="1400" dirty="0">
                <a:solidFill>
                  <a:schemeClr val="bg1"/>
                </a:solidFill>
              </a:rPr>
              <a:t>and understand key aspects of the Water Cycle including evaporation, precipitation, condensation and collection</a:t>
            </a:r>
            <a:r>
              <a:rPr lang="en-US" sz="1400" dirty="0" smtClean="0">
                <a:solidFill>
                  <a:schemeClr val="bg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9010" y="1269273"/>
            <a:ext cx="4307676" cy="526297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solidFill>
                  <a:schemeClr val="bg1"/>
                </a:solidFill>
              </a:rPr>
              <a:t>Human Geographical </a:t>
            </a:r>
            <a:r>
              <a:rPr lang="en-GB" sz="1400" b="1" u="sng" dirty="0" smtClean="0">
                <a:solidFill>
                  <a:schemeClr val="bg1"/>
                </a:solidFill>
              </a:rPr>
              <a:t>Features</a:t>
            </a:r>
          </a:p>
          <a:p>
            <a:endParaRPr lang="en-US" sz="1400" b="1" u="sng" dirty="0">
              <a:solidFill>
                <a:schemeClr val="bg1"/>
              </a:solidFill>
            </a:endParaRPr>
          </a:p>
          <a:p>
            <a:r>
              <a:rPr lang="en-US" sz="1400" b="1" dirty="0" smtClean="0">
                <a:solidFill>
                  <a:schemeClr val="bg1"/>
                </a:solidFill>
              </a:rPr>
              <a:t>Rivers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</a:t>
            </a:r>
            <a:r>
              <a:rPr lang="en-US" sz="1400" dirty="0" smtClean="0">
                <a:solidFill>
                  <a:schemeClr val="bg1"/>
                </a:solidFill>
              </a:rPr>
              <a:t>ypes of settlement and land use.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E</a:t>
            </a:r>
            <a:r>
              <a:rPr lang="en-US" sz="1400" dirty="0" smtClean="0">
                <a:solidFill>
                  <a:schemeClr val="bg1"/>
                </a:solidFill>
              </a:rPr>
              <a:t>conomic activity including trade links.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The distribution of natural resources.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River pollution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A comparison study of a European town (which borders the River Danube) and Yeadon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>
              <a:solidFill>
                <a:schemeClr val="bg1"/>
              </a:solidFill>
            </a:endParaRPr>
          </a:p>
          <a:p>
            <a:r>
              <a:rPr lang="en-US" sz="1400" b="1" dirty="0" smtClean="0">
                <a:solidFill>
                  <a:schemeClr val="bg1"/>
                </a:solidFill>
              </a:rPr>
              <a:t>Europe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Recap what a country is and understand what a continent 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Facts about Europe as a whole such as it’s size, population and smallest and largest countries.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The countries and major cities that make up Europe (locate and label)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The seas and oceans that surround Europe (recap learning on UK from Year 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1"/>
                </a:solidFill>
              </a:rPr>
              <a:t>Features of European countries (flags, languages, currency, monarchy/parliament)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83350" y="204222"/>
            <a:ext cx="2223805" cy="640175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>
                <a:solidFill>
                  <a:schemeClr val="bg1"/>
                </a:solidFill>
              </a:rPr>
              <a:t>Key Vocabulary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Europe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Rivers</a:t>
            </a:r>
          </a:p>
          <a:p>
            <a:pPr algn="ctr"/>
            <a:r>
              <a:rPr lang="en-GB" sz="1400" dirty="0" smtClean="0">
                <a:solidFill>
                  <a:schemeClr val="bg1"/>
                </a:solidFill>
              </a:rPr>
              <a:t>Mouth</a:t>
            </a:r>
          </a:p>
          <a:p>
            <a:pPr algn="ctr"/>
            <a:r>
              <a:rPr lang="en-GB" sz="1400" dirty="0" smtClean="0">
                <a:solidFill>
                  <a:schemeClr val="bg1"/>
                </a:solidFill>
              </a:rPr>
              <a:t>Source</a:t>
            </a:r>
            <a:endParaRPr lang="en-GB" sz="1400" dirty="0">
              <a:solidFill>
                <a:schemeClr val="bg1"/>
              </a:solidFill>
            </a:endParaRPr>
          </a:p>
          <a:p>
            <a:pPr algn="ctr"/>
            <a:r>
              <a:rPr lang="en-GB" sz="1400" dirty="0" smtClean="0">
                <a:solidFill>
                  <a:schemeClr val="bg1"/>
                </a:solidFill>
              </a:rPr>
              <a:t> course</a:t>
            </a:r>
          </a:p>
          <a:p>
            <a:pPr algn="ctr"/>
            <a:r>
              <a:rPr lang="en-GB" sz="1400" dirty="0" smtClean="0">
                <a:solidFill>
                  <a:schemeClr val="bg1"/>
                </a:solidFill>
              </a:rPr>
              <a:t>Channel</a:t>
            </a:r>
          </a:p>
          <a:p>
            <a:pPr algn="ctr"/>
            <a:r>
              <a:rPr lang="en-GB" sz="1400" dirty="0" smtClean="0">
                <a:solidFill>
                  <a:schemeClr val="bg1"/>
                </a:solidFill>
              </a:rPr>
              <a:t>Confluence</a:t>
            </a:r>
          </a:p>
          <a:p>
            <a:pPr algn="ctr"/>
            <a:r>
              <a:rPr lang="en-GB" sz="1400" dirty="0" smtClean="0">
                <a:solidFill>
                  <a:schemeClr val="bg1"/>
                </a:solidFill>
              </a:rPr>
              <a:t>Delta</a:t>
            </a:r>
            <a:endParaRPr lang="en-GB" sz="1400" dirty="0">
              <a:solidFill>
                <a:schemeClr val="bg1"/>
              </a:solidFill>
            </a:endParaRPr>
          </a:p>
          <a:p>
            <a:pPr algn="ctr"/>
            <a:r>
              <a:rPr lang="en-GB" sz="1400" dirty="0" smtClean="0">
                <a:solidFill>
                  <a:schemeClr val="bg1"/>
                </a:solidFill>
              </a:rPr>
              <a:t> estuary</a:t>
            </a:r>
          </a:p>
          <a:p>
            <a:pPr algn="ctr"/>
            <a:r>
              <a:rPr lang="en-GB" sz="1400" dirty="0" smtClean="0">
                <a:solidFill>
                  <a:schemeClr val="bg1"/>
                </a:solidFill>
              </a:rPr>
              <a:t>Floodplain</a:t>
            </a:r>
            <a:endParaRPr lang="en-GB" sz="1400" dirty="0">
              <a:solidFill>
                <a:schemeClr val="bg1"/>
              </a:solidFill>
            </a:endParaRPr>
          </a:p>
          <a:p>
            <a:pPr algn="ctr"/>
            <a:r>
              <a:rPr lang="en-GB" sz="1400" dirty="0" smtClean="0">
                <a:solidFill>
                  <a:schemeClr val="bg1"/>
                </a:solidFill>
              </a:rPr>
              <a:t> levee</a:t>
            </a:r>
          </a:p>
          <a:p>
            <a:pPr algn="ctr"/>
            <a:r>
              <a:rPr lang="en-GB" sz="1400" dirty="0" smtClean="0">
                <a:solidFill>
                  <a:schemeClr val="bg1"/>
                </a:solidFill>
              </a:rPr>
              <a:t>Meander</a:t>
            </a:r>
            <a:endParaRPr lang="en-GB" sz="1400" dirty="0">
              <a:solidFill>
                <a:schemeClr val="bg1"/>
              </a:solidFill>
            </a:endParaRPr>
          </a:p>
          <a:p>
            <a:pPr algn="ctr"/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>
                <a:solidFill>
                  <a:schemeClr val="bg1"/>
                </a:solidFill>
              </a:rPr>
              <a:t>oxbow </a:t>
            </a:r>
            <a:r>
              <a:rPr lang="en-GB" sz="1400" dirty="0" smtClean="0">
                <a:solidFill>
                  <a:schemeClr val="bg1"/>
                </a:solidFill>
              </a:rPr>
              <a:t>lake</a:t>
            </a:r>
          </a:p>
          <a:p>
            <a:pPr algn="ctr"/>
            <a:r>
              <a:rPr lang="en-GB" sz="1400" dirty="0" smtClean="0">
                <a:solidFill>
                  <a:schemeClr val="bg1"/>
                </a:solidFill>
              </a:rPr>
              <a:t> waterfall</a:t>
            </a:r>
            <a:r>
              <a:rPr lang="en-GB" sz="1400" dirty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</a:rPr>
              <a:t>Natural resources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</a:rPr>
              <a:t>Tourism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</a:rPr>
              <a:t>Economic activity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</a:rPr>
              <a:t>Trade </a:t>
            </a:r>
            <a:r>
              <a:rPr lang="en-GB" sz="1400" dirty="0" smtClean="0">
                <a:solidFill>
                  <a:schemeClr val="bg1"/>
                </a:solidFill>
              </a:rPr>
              <a:t>Links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Water cycle</a:t>
            </a:r>
            <a:endParaRPr lang="en-GB" sz="1400" dirty="0" smtClean="0">
              <a:solidFill>
                <a:schemeClr val="bg1"/>
              </a:solidFill>
            </a:endParaRPr>
          </a:p>
          <a:p>
            <a:pPr algn="ctr"/>
            <a:r>
              <a:rPr lang="en-GB" sz="1400" dirty="0" smtClean="0">
                <a:solidFill>
                  <a:schemeClr val="bg1"/>
                </a:solidFill>
              </a:rPr>
              <a:t>Evaporation condensation precipitation</a:t>
            </a:r>
            <a:endParaRPr lang="en-GB" sz="1400" dirty="0">
              <a:solidFill>
                <a:schemeClr val="bg1"/>
              </a:solidFill>
            </a:endParaRPr>
          </a:p>
          <a:p>
            <a:pPr algn="ctr"/>
            <a:r>
              <a:rPr lang="en-GB" sz="1400" dirty="0" smtClean="0">
                <a:solidFill>
                  <a:schemeClr val="bg1"/>
                </a:solidFill>
              </a:rPr>
              <a:t>Collection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Sea 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Ocean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Currency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Language</a:t>
            </a:r>
          </a:p>
          <a:p>
            <a:pPr algn="ctr"/>
            <a:endParaRPr lang="en-US" sz="1400" dirty="0" smtClean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0663" y="4826697"/>
            <a:ext cx="3104714" cy="190358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604" y="4331466"/>
            <a:ext cx="2976769" cy="1993052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15643905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2776</TotalTime>
  <Words>504</Words>
  <Application>Microsoft Office PowerPoint</Application>
  <PresentationFormat>Widescreen</PresentationFormat>
  <Paragraphs>67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Slice</vt:lpstr>
      <vt:lpstr>GEOGRAPHY – Year 4  Knowledge organisers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   Knowledge organisers</dc:title>
  <dc:creator>Angela Filarowski</dc:creator>
  <cp:lastModifiedBy>Simone Ingleson</cp:lastModifiedBy>
  <cp:revision>129</cp:revision>
  <dcterms:created xsi:type="dcterms:W3CDTF">2020-03-19T09:43:42Z</dcterms:created>
  <dcterms:modified xsi:type="dcterms:W3CDTF">2020-07-13T09:44:51Z</dcterms:modified>
</cp:coreProperties>
</file>