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6"/>
  </p:handoutMasterIdLst>
  <p:sldIdLst>
    <p:sldId id="256" r:id="rId2"/>
    <p:sldId id="275" r:id="rId3"/>
    <p:sldId id="276" r:id="rId4"/>
    <p:sldId id="277" r:id="rId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40" autoAdjust="0"/>
    <p:restoredTop sz="95110" autoAdjust="0"/>
  </p:normalViewPr>
  <p:slideViewPr>
    <p:cSldViewPr snapToGrid="0">
      <p:cViewPr varScale="1">
        <p:scale>
          <a:sx n="69" d="100"/>
          <a:sy n="69" d="100"/>
        </p:scale>
        <p:origin x="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E57CF-0E0D-464D-BA29-26F0EFDBD26F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4BEC7-68EC-40BA-AAD5-77A265E8D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702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7200" smtClean="0"/>
              <a:t>Dt – Year 4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Knowledge organisers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4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340" y="0"/>
            <a:ext cx="118499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DT Year </a:t>
            </a:r>
            <a:r>
              <a:rPr lang="en-GB" sz="4000" b="1" dirty="0"/>
              <a:t>4</a:t>
            </a:r>
            <a:r>
              <a:rPr lang="en-GB" sz="4000" b="1" dirty="0" smtClean="0"/>
              <a:t> Autumn Term - Food:</a:t>
            </a:r>
          </a:p>
          <a:p>
            <a:r>
              <a:rPr lang="en-GB" sz="4000" b="1" dirty="0" smtClean="0"/>
              <a:t>Healthy and Varied Diet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4407410" y="1211315"/>
            <a:ext cx="4602437" cy="1825172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u="sng" dirty="0">
                <a:solidFill>
                  <a:schemeClr val="bg1"/>
                </a:solidFill>
              </a:rPr>
              <a:t>Prior learning </a:t>
            </a:r>
            <a:endParaRPr lang="en-GB" sz="1600" b="1" u="sng" dirty="0" smtClean="0">
              <a:solidFill>
                <a:schemeClr val="bg1"/>
              </a:solidFill>
            </a:endParaRPr>
          </a:p>
          <a:p>
            <a:r>
              <a:rPr lang="en-GB" sz="1400" dirty="0">
                <a:solidFill>
                  <a:schemeClr val="bg1"/>
                </a:solidFill>
              </a:rPr>
              <a:t>• Know some ways to prepare ingredients safely and hygienically.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Have some basic knowledge and understanding about healthy eating and The </a:t>
            </a:r>
            <a:r>
              <a:rPr lang="en-GB" sz="1400" dirty="0" err="1">
                <a:solidFill>
                  <a:schemeClr val="bg1"/>
                </a:solidFill>
              </a:rPr>
              <a:t>eatwell</a:t>
            </a:r>
            <a:r>
              <a:rPr lang="en-GB" sz="1400" dirty="0">
                <a:solidFill>
                  <a:schemeClr val="bg1"/>
                </a:solidFill>
              </a:rPr>
              <a:t> plate.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Have used some equipment and utensils and prepared and combined ingredients to make a product.</a:t>
            </a:r>
            <a:endParaRPr lang="en-GB" sz="1400" dirty="0" smtClean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333826" y="1226411"/>
            <a:ext cx="2534195" cy="5459087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chemeClr val="bg1"/>
                </a:solidFill>
              </a:rPr>
              <a:t>Key Vocabulary</a:t>
            </a:r>
            <a:endParaRPr lang="en-GB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name of products, names of equipment, utensils, techniques and ingredients  </a:t>
            </a:r>
          </a:p>
          <a:p>
            <a:r>
              <a:rPr lang="en-GB" sz="1400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texture,  taste, sweet, sour, hot, spicy, appearance, smell, preference, greasy, moist, cook, fresh, savoury </a:t>
            </a:r>
          </a:p>
          <a:p>
            <a:r>
              <a:rPr lang="en-GB" sz="1400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hygienic, edible, grown, reared,  caught,  frozen, tinned, processed, seasonal, harvested healthy/varied diet </a:t>
            </a:r>
          </a:p>
          <a:p>
            <a:r>
              <a:rPr lang="en-GB" sz="1400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planning, design criteria, purpose, user,  annotated sketch, sensory evaluations</a:t>
            </a:r>
            <a:endParaRPr lang="en-GB" sz="14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3783" y="3133187"/>
            <a:ext cx="4631311" cy="357020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solidFill>
                  <a:schemeClr val="bg1"/>
                </a:solidFill>
              </a:rPr>
              <a:t>Key </a:t>
            </a:r>
            <a:r>
              <a:rPr lang="en-GB" sz="1600" b="1" u="sng" dirty="0" smtClean="0">
                <a:solidFill>
                  <a:schemeClr val="bg1"/>
                </a:solidFill>
              </a:rPr>
              <a:t>Learning</a:t>
            </a:r>
            <a:endParaRPr lang="en-GB" sz="1600" b="1" u="sng" dirty="0">
              <a:solidFill>
                <a:schemeClr val="bg1"/>
              </a:solidFill>
            </a:endParaRP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Evaluating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Carry out sensory evaluations of a variety of ingredients and products. Record the evaluations using e.g. tables and simple graphs.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Evaluate the ongoing work and the final product with reference to the design criteria and the views of others.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</a:t>
            </a:r>
            <a:r>
              <a:rPr lang="en-GB" sz="1400" b="1" u="sng" dirty="0" smtClean="0">
                <a:solidFill>
                  <a:schemeClr val="bg1"/>
                </a:solidFill>
              </a:rPr>
              <a:t>Technical </a:t>
            </a:r>
            <a:r>
              <a:rPr lang="en-GB" sz="1400" b="1" u="sng" dirty="0">
                <a:solidFill>
                  <a:schemeClr val="bg1"/>
                </a:solidFill>
              </a:rPr>
              <a:t>knowledge and </a:t>
            </a:r>
            <a:r>
              <a:rPr lang="en-GB" sz="1400" b="1" u="sng" dirty="0" smtClean="0">
                <a:solidFill>
                  <a:schemeClr val="bg1"/>
                </a:solidFill>
              </a:rPr>
              <a:t>understanding</a:t>
            </a:r>
          </a:p>
          <a:p>
            <a:r>
              <a:rPr lang="en-GB" sz="1400" dirty="0">
                <a:solidFill>
                  <a:schemeClr val="bg1"/>
                </a:solidFill>
              </a:rPr>
              <a:t> • Know how to use appropriate equipment and utensils to prepare and combine food.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Know about a range of fresh and processed ingredients appropriate for their product, and whether they are grown, reared or caught.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Know and use relevant technical and sensory vocabulary appropriately. </a:t>
            </a:r>
            <a:endParaRPr lang="en-GB" sz="1400" dirty="0" smtClean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5340" y="2486856"/>
            <a:ext cx="4063150" cy="421653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solidFill>
                  <a:schemeClr val="bg1"/>
                </a:solidFill>
              </a:rPr>
              <a:t>Key Learning</a:t>
            </a: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Designing</a:t>
            </a:r>
          </a:p>
          <a:p>
            <a:r>
              <a:rPr lang="en-GB" sz="1400" dirty="0">
                <a:solidFill>
                  <a:schemeClr val="bg1"/>
                </a:solidFill>
              </a:rPr>
              <a:t>• </a:t>
            </a:r>
            <a:r>
              <a:rPr lang="en-GB" sz="1400" dirty="0" smtClean="0">
                <a:solidFill>
                  <a:schemeClr val="bg1"/>
                </a:solidFill>
              </a:rPr>
              <a:t>Generate </a:t>
            </a:r>
            <a:r>
              <a:rPr lang="en-GB" sz="1400" dirty="0">
                <a:solidFill>
                  <a:schemeClr val="bg1"/>
                </a:solidFill>
              </a:rPr>
              <a:t>and clarify ideas through discussion with peers and adults to develop design criteria including appearance, taste, texture and aroma for an appealing product for a particular user and purpose.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Use annotated sketches and appropriate information and communication technology, such as web-based recipes, to develop and communicate ideas.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GB" sz="1400" b="1" u="sng" dirty="0">
                <a:solidFill>
                  <a:schemeClr val="bg1"/>
                </a:solidFill>
              </a:rPr>
              <a:t>Making</a:t>
            </a:r>
            <a:r>
              <a:rPr lang="en-GB" sz="1400" dirty="0">
                <a:solidFill>
                  <a:schemeClr val="bg1"/>
                </a:solidFill>
              </a:rPr>
              <a:t> • Plan the main stages of a recipe, listing ingredients, utensils and equipment. • Select and use appropriate utensils and equipment to prepare and combine ingredients. • Select from a range of ingredients to make appropriate food products, thinking about sensory characteristics. </a:t>
            </a:r>
            <a:endParaRPr lang="en-GB" sz="1400" dirty="0" smtClean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5340" y="1228730"/>
            <a:ext cx="4056777" cy="107721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 smtClean="0">
                <a:solidFill>
                  <a:schemeClr val="bg1"/>
                </a:solidFill>
              </a:rPr>
              <a:t>Key Design Questions</a:t>
            </a:r>
          </a:p>
          <a:p>
            <a:r>
              <a:rPr lang="en-GB" sz="1600" b="1" u="sng" dirty="0" smtClean="0">
                <a:solidFill>
                  <a:schemeClr val="bg1"/>
                </a:solidFill>
              </a:rPr>
              <a:t>Product </a:t>
            </a:r>
            <a:r>
              <a:rPr lang="en-GB" sz="1600" b="1" dirty="0" smtClean="0">
                <a:solidFill>
                  <a:schemeClr val="bg1"/>
                </a:solidFill>
              </a:rPr>
              <a:t>- What am I making? </a:t>
            </a:r>
          </a:p>
          <a:p>
            <a:r>
              <a:rPr lang="en-GB" sz="1600" b="1" u="sng" dirty="0" smtClean="0">
                <a:solidFill>
                  <a:schemeClr val="bg1"/>
                </a:solidFill>
              </a:rPr>
              <a:t>User</a:t>
            </a:r>
            <a:r>
              <a:rPr lang="en-GB" sz="1600" b="1" dirty="0" smtClean="0">
                <a:solidFill>
                  <a:schemeClr val="bg1"/>
                </a:solidFill>
              </a:rPr>
              <a:t>-  Who am I making it for? </a:t>
            </a:r>
          </a:p>
          <a:p>
            <a:r>
              <a:rPr lang="en-GB" sz="1600" b="1" u="sng" dirty="0" smtClean="0">
                <a:solidFill>
                  <a:schemeClr val="bg1"/>
                </a:solidFill>
              </a:rPr>
              <a:t>Purpose</a:t>
            </a:r>
            <a:r>
              <a:rPr lang="en-GB" sz="1600" b="1" dirty="0" smtClean="0">
                <a:solidFill>
                  <a:schemeClr val="bg1"/>
                </a:solidFill>
              </a:rPr>
              <a:t>- What will it be used for? 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62348" y="193074"/>
            <a:ext cx="2205673" cy="83099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 smtClean="0">
                <a:solidFill>
                  <a:schemeClr val="bg1"/>
                </a:solidFill>
              </a:rPr>
              <a:t>Y4 Cross Curricular Topic Link </a:t>
            </a:r>
            <a:r>
              <a:rPr lang="en-GB" sz="1600" dirty="0" smtClean="0">
                <a:solidFill>
                  <a:schemeClr val="bg1"/>
                </a:solidFill>
              </a:rPr>
              <a:t>: History - Romans </a:t>
            </a:r>
            <a:endParaRPr lang="en-GB" sz="16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597" y="177550"/>
            <a:ext cx="1397490" cy="97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8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1358" y="292293"/>
            <a:ext cx="118499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DT Year </a:t>
            </a:r>
            <a:r>
              <a:rPr lang="en-GB" sz="3200" b="1" dirty="0"/>
              <a:t>4</a:t>
            </a:r>
            <a:r>
              <a:rPr lang="en-GB" sz="3200" b="1" dirty="0" smtClean="0"/>
              <a:t> Spring Term– Structures: </a:t>
            </a:r>
          </a:p>
          <a:p>
            <a:r>
              <a:rPr lang="en-GB" sz="3200" b="1" dirty="0" smtClean="0"/>
              <a:t>Shell Structures Using Computer </a:t>
            </a:r>
          </a:p>
          <a:p>
            <a:r>
              <a:rPr lang="en-GB" sz="3200" b="1" dirty="0" smtClean="0"/>
              <a:t>Aided Design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4478511" y="1405172"/>
            <a:ext cx="4602437" cy="1905901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u="sng" dirty="0">
                <a:solidFill>
                  <a:schemeClr val="bg1"/>
                </a:solidFill>
              </a:rPr>
              <a:t>Prior learning </a:t>
            </a:r>
            <a:endParaRPr lang="en-GB" sz="1600" b="1" u="sng" dirty="0" smtClean="0">
              <a:solidFill>
                <a:schemeClr val="bg1"/>
              </a:solidFill>
            </a:endParaRPr>
          </a:p>
          <a:p>
            <a:r>
              <a:rPr lang="en-GB" sz="1200" dirty="0">
                <a:solidFill>
                  <a:schemeClr val="bg1"/>
                </a:solidFill>
              </a:rPr>
              <a:t>• Experience of using different joining, cutting and finishing techniques with paper and card. • A basic understanding of 2-D and 3-D shapes in mathematics and the physical properties and everyday uses of materials in science. • Familiarity with general purpose software that can be used to draw accurate shapes, such as Microsoft Word, or simple computer-aided design (CAD), such as 2D Primary by </a:t>
            </a:r>
            <a:r>
              <a:rPr lang="en-GB" sz="1200" dirty="0" err="1">
                <a:solidFill>
                  <a:schemeClr val="bg1"/>
                </a:solidFill>
              </a:rPr>
              <a:t>Techsoft</a:t>
            </a:r>
            <a:r>
              <a:rPr lang="en-GB" sz="1200" dirty="0">
                <a:solidFill>
                  <a:schemeClr val="bg1"/>
                </a:solidFill>
              </a:rPr>
              <a:t>. </a:t>
            </a:r>
            <a:endParaRPr lang="en-GB" sz="1200" dirty="0" smtClean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333826" y="2486856"/>
            <a:ext cx="2534195" cy="4198642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chemeClr val="bg1"/>
                </a:solidFill>
              </a:rPr>
              <a:t>Key Vocabulary</a:t>
            </a:r>
          </a:p>
          <a:p>
            <a:r>
              <a:rPr lang="en-GB" sz="1400" dirty="0">
                <a:solidFill>
                  <a:schemeClr val="bg1"/>
                </a:solidFill>
              </a:rPr>
              <a:t>shell structure,         three-dimensional (3-D) shape, net, cube,     cuboid,  prism,  vertex,      edge, face, length, width, breadth, capacity  </a:t>
            </a:r>
          </a:p>
          <a:p>
            <a:r>
              <a:rPr lang="en-GB" sz="1400" dirty="0">
                <a:solidFill>
                  <a:schemeClr val="bg1"/>
                </a:solidFill>
              </a:rPr>
              <a:t>marking out, scoring, shaping, tabs, adhesives, joining, assemble, accuracy, material, stiff, strong, reduce, reuse, recycle, corrugating, ribbing, laminating  </a:t>
            </a:r>
          </a:p>
          <a:p>
            <a:r>
              <a:rPr lang="en-GB" sz="1400" dirty="0">
                <a:solidFill>
                  <a:schemeClr val="bg1"/>
                </a:solidFill>
              </a:rPr>
              <a:t>font, lettering, text, graphics, decision,      evaluating, design brief design criteria, innovative, prototype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78511" y="3390220"/>
            <a:ext cx="4631311" cy="332398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solidFill>
                  <a:schemeClr val="bg1"/>
                </a:solidFill>
              </a:rPr>
              <a:t>Key </a:t>
            </a:r>
            <a:r>
              <a:rPr lang="en-GB" sz="1400" b="1" u="sng" dirty="0" smtClean="0">
                <a:solidFill>
                  <a:schemeClr val="bg1"/>
                </a:solidFill>
              </a:rPr>
              <a:t>Learning</a:t>
            </a:r>
            <a:endParaRPr lang="en-GB" sz="1400" b="1" u="sng" dirty="0">
              <a:solidFill>
                <a:schemeClr val="bg1"/>
              </a:solidFill>
            </a:endParaRP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Evaluating</a:t>
            </a:r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Carry out sensory evaluations of a variety of ingredients and products. Record the evaluations using e.g. tables and simple graphs.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Evaluate the ongoing work and the final product with reference to the design criteria and the views of others.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</a:t>
            </a:r>
            <a:r>
              <a:rPr lang="en-GB" sz="1400" b="1" u="sng" dirty="0" smtClean="0">
                <a:solidFill>
                  <a:schemeClr val="bg1"/>
                </a:solidFill>
              </a:rPr>
              <a:t>Technical </a:t>
            </a:r>
            <a:r>
              <a:rPr lang="en-GB" sz="1400" b="1" u="sng" dirty="0">
                <a:solidFill>
                  <a:schemeClr val="bg1"/>
                </a:solidFill>
              </a:rPr>
              <a:t>knowledge and </a:t>
            </a:r>
            <a:r>
              <a:rPr lang="en-GB" sz="1400" b="1" u="sng" dirty="0" smtClean="0">
                <a:solidFill>
                  <a:schemeClr val="bg1"/>
                </a:solidFill>
              </a:rPr>
              <a:t>understanding</a:t>
            </a:r>
          </a:p>
          <a:p>
            <a:r>
              <a:rPr lang="en-GB" sz="1400" dirty="0">
                <a:solidFill>
                  <a:schemeClr val="bg1"/>
                </a:solidFill>
              </a:rPr>
              <a:t> • Know how to use appropriate equipment and utensils to prepare and combine food.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Know about a range of fresh and processed ingredients appropriate for their product, and whether they are grown, reared or caught.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Know and use relevant technical and sensory vocabulary appropriately. </a:t>
            </a:r>
            <a:endParaRPr lang="en-GB" sz="1400" dirty="0" smtClean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1358" y="2066781"/>
            <a:ext cx="4063150" cy="464742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solidFill>
                  <a:schemeClr val="bg1"/>
                </a:solidFill>
              </a:rPr>
              <a:t>Key Learning</a:t>
            </a: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Designing</a:t>
            </a:r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Generate realistic ideas and design criteria collaboratively through discussion, focusing on the needs of the user and the functional and aesthetic purposes of the product.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Develop ideas through the analysis of existing shell structures and use computer-aided design to model and communicate ideas</a:t>
            </a:r>
            <a:r>
              <a:rPr lang="en-GB" sz="1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Making</a:t>
            </a:r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Plan the order of the main stages of making.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Select and use appropriate tools and software to measure, mark out, cut, score, shape and assemble with some accuracy.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Explain their choice of materials according to functional properties and aesthetic qualities.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Use computer-generated finishing techniques suitable for the product they are creating.</a:t>
            </a:r>
            <a:endParaRPr lang="en-GB" sz="1400" dirty="0" smtClean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828759" y="259743"/>
            <a:ext cx="3070130" cy="95410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 smtClean="0">
                <a:solidFill>
                  <a:schemeClr val="bg1"/>
                </a:solidFill>
              </a:rPr>
              <a:t>Key Design Questions</a:t>
            </a: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Product </a:t>
            </a:r>
            <a:r>
              <a:rPr lang="en-GB" sz="1400" b="1" dirty="0" smtClean="0">
                <a:solidFill>
                  <a:schemeClr val="bg1"/>
                </a:solidFill>
              </a:rPr>
              <a:t>- What am I making? </a:t>
            </a: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User</a:t>
            </a:r>
            <a:r>
              <a:rPr lang="en-GB" sz="1400" b="1" dirty="0" smtClean="0">
                <a:solidFill>
                  <a:schemeClr val="bg1"/>
                </a:solidFill>
              </a:rPr>
              <a:t>-  Who am I making it for? </a:t>
            </a: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Purpose</a:t>
            </a:r>
            <a:r>
              <a:rPr lang="en-GB" sz="1400" b="1" dirty="0" smtClean="0">
                <a:solidFill>
                  <a:schemeClr val="bg1"/>
                </a:solidFill>
              </a:rPr>
              <a:t>- What will it be used for?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33825" y="1435740"/>
            <a:ext cx="2534195" cy="83099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 smtClean="0">
                <a:solidFill>
                  <a:schemeClr val="bg1"/>
                </a:solidFill>
              </a:rPr>
              <a:t>Y4 Cross Curricular Topic Link </a:t>
            </a:r>
            <a:r>
              <a:rPr lang="en-GB" sz="1600" dirty="0" smtClean="0">
                <a:solidFill>
                  <a:schemeClr val="bg1"/>
                </a:solidFill>
              </a:rPr>
              <a:t>: </a:t>
            </a:r>
            <a:r>
              <a:rPr lang="en-GB" sz="1600" dirty="0" smtClean="0">
                <a:solidFill>
                  <a:schemeClr val="bg1"/>
                </a:solidFill>
              </a:rPr>
              <a:t>Geography - Rivers</a:t>
            </a:r>
            <a:endParaRPr lang="en-GB" sz="16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401" y="100971"/>
            <a:ext cx="1550988" cy="112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05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1358" y="259743"/>
            <a:ext cx="118499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DT Year </a:t>
            </a:r>
            <a:r>
              <a:rPr lang="en-GB" sz="3200" b="1" dirty="0"/>
              <a:t>4</a:t>
            </a:r>
            <a:r>
              <a:rPr lang="en-GB" sz="3200" b="1" dirty="0" smtClean="0"/>
              <a:t> Summer Term– Electrical Systems: </a:t>
            </a:r>
          </a:p>
          <a:p>
            <a:r>
              <a:rPr lang="en-GB" sz="3200" b="1" dirty="0" smtClean="0"/>
              <a:t>Simple circuits and switches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465650" y="1340422"/>
            <a:ext cx="4602437" cy="1451265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u="sng" dirty="0">
                <a:solidFill>
                  <a:schemeClr val="bg1"/>
                </a:solidFill>
              </a:rPr>
              <a:t>Prior learning </a:t>
            </a:r>
            <a:endParaRPr lang="en-GB" sz="1600" b="1" u="sng" dirty="0" smtClean="0">
              <a:solidFill>
                <a:schemeClr val="bg1"/>
              </a:solidFill>
            </a:endParaRPr>
          </a:p>
          <a:p>
            <a:r>
              <a:rPr lang="en-GB" sz="1400" dirty="0">
                <a:solidFill>
                  <a:schemeClr val="bg1"/>
                </a:solidFill>
              </a:rPr>
              <a:t>• Constructed a simple series electrical circuit in science, using bulbs, switches and buzzers. 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Cut and joined a variety of construction materials, such as wood, card, plastic, reclaimed materials and glue. </a:t>
            </a:r>
            <a:endParaRPr lang="en-GB" sz="1400" dirty="0" smtClean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333826" y="2486856"/>
            <a:ext cx="2534195" cy="4198642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chemeClr val="bg1"/>
                </a:solidFill>
              </a:rPr>
              <a:t>Key Vocabulary</a:t>
            </a:r>
          </a:p>
          <a:p>
            <a:r>
              <a:rPr lang="en-GB" sz="1400" dirty="0">
                <a:solidFill>
                  <a:schemeClr val="bg1"/>
                </a:solidFill>
              </a:rPr>
              <a:t>series circuit,   fault, connection,   toggle switch,   push-to-make switch,    push-to-break switch,   battery,   battery holder,   bulb,   bulb holder,   wire,   insulator, conductor,    crocodile clip </a:t>
            </a:r>
          </a:p>
          <a:p>
            <a:r>
              <a:rPr lang="en-GB" sz="1400" dirty="0">
                <a:solidFill>
                  <a:schemeClr val="bg1"/>
                </a:solidFill>
              </a:rPr>
              <a:t> </a:t>
            </a:r>
          </a:p>
          <a:p>
            <a:r>
              <a:rPr lang="en-GB" sz="1400" dirty="0">
                <a:solidFill>
                  <a:schemeClr val="bg1"/>
                </a:solidFill>
              </a:rPr>
              <a:t>control,   program, system,   input device, output device  </a:t>
            </a:r>
          </a:p>
          <a:p>
            <a:r>
              <a:rPr lang="en-GB" sz="1400" dirty="0">
                <a:solidFill>
                  <a:schemeClr val="bg1"/>
                </a:solidFill>
              </a:rPr>
              <a:t> </a:t>
            </a:r>
          </a:p>
          <a:p>
            <a:r>
              <a:rPr lang="en-GB" sz="1400" dirty="0">
                <a:solidFill>
                  <a:schemeClr val="bg1"/>
                </a:solidFill>
              </a:rPr>
              <a:t>user,   purpose,   function, prototype,  design criteria, innovative,  appealing,  design brief </a:t>
            </a:r>
            <a:endParaRPr lang="en-GB" sz="14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65650" y="3361511"/>
            <a:ext cx="4631311" cy="332398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solidFill>
                  <a:schemeClr val="bg1"/>
                </a:solidFill>
              </a:rPr>
              <a:t>Key </a:t>
            </a:r>
            <a:r>
              <a:rPr lang="en-GB" sz="1400" b="1" u="sng" dirty="0" smtClean="0">
                <a:solidFill>
                  <a:schemeClr val="bg1"/>
                </a:solidFill>
              </a:rPr>
              <a:t>Learning</a:t>
            </a:r>
            <a:endParaRPr lang="en-GB" sz="1400" b="1" u="sng" dirty="0">
              <a:solidFill>
                <a:schemeClr val="bg1"/>
              </a:solidFill>
            </a:endParaRP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Evaluating</a:t>
            </a:r>
          </a:p>
          <a:p>
            <a:r>
              <a:rPr lang="en-GB" sz="1400" dirty="0">
                <a:solidFill>
                  <a:schemeClr val="bg1"/>
                </a:solidFill>
              </a:rPr>
              <a:t>• Investigate and analyse a range of existing battery-powered products.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Evaluate their ideas and products against their own design criteria and identify the strengths and areas for improvement in their </a:t>
            </a:r>
            <a:r>
              <a:rPr lang="en-GB" sz="1400" dirty="0" smtClean="0">
                <a:solidFill>
                  <a:schemeClr val="bg1"/>
                </a:solidFill>
              </a:rPr>
              <a:t>work</a:t>
            </a: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Technical </a:t>
            </a:r>
            <a:r>
              <a:rPr lang="en-GB" sz="1400" b="1" u="sng" dirty="0">
                <a:solidFill>
                  <a:schemeClr val="bg1"/>
                </a:solidFill>
              </a:rPr>
              <a:t>knowledge and </a:t>
            </a:r>
            <a:r>
              <a:rPr lang="en-GB" sz="1400" b="1" u="sng" dirty="0" smtClean="0">
                <a:solidFill>
                  <a:schemeClr val="bg1"/>
                </a:solidFill>
              </a:rPr>
              <a:t>understanding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Understand and use electrical systems in their products, such as series circuits incorporating switches, bulbs and buzzers.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Apply their understanding of computing to program and control their products.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Know and use technical vocabulary relevant to the project. </a:t>
            </a:r>
            <a:endParaRPr lang="en-GB" sz="1400" dirty="0" smtClean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5636" y="2327261"/>
            <a:ext cx="4063150" cy="443198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solidFill>
                  <a:schemeClr val="bg1"/>
                </a:solidFill>
              </a:rPr>
              <a:t>Key Learning</a:t>
            </a: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Designing</a:t>
            </a:r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Gather information about needs and wants, and develop design criteria to inform the design of products that are fit for purpose, aimed at particular individuals or groups.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Generate, develop, model and communicate realistic ideas through discussion and, as appropriate, annotated sketches, cross-sectional and exploded diagrams.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b="1" u="sng" dirty="0">
                <a:solidFill>
                  <a:schemeClr val="bg1"/>
                </a:solidFill>
              </a:rPr>
              <a:t>Making</a:t>
            </a:r>
            <a:r>
              <a:rPr lang="en-GB" sz="1400" dirty="0">
                <a:solidFill>
                  <a:schemeClr val="bg1"/>
                </a:solidFill>
              </a:rPr>
              <a:t>• Order the main stages of making.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Select from and use tools and equipment to cut, shape, join and finish with some accuracy.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• </a:t>
            </a:r>
            <a:r>
              <a:rPr lang="en-GB" sz="1400" dirty="0">
                <a:solidFill>
                  <a:schemeClr val="bg1"/>
                </a:solidFill>
              </a:rPr>
              <a:t>Select from and use materials and components, including construction materials and electrical components according to their functional properties and aesthetic qualities.</a:t>
            </a:r>
            <a:endParaRPr lang="en-GB" sz="1400" dirty="0" smtClean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1358" y="1312630"/>
            <a:ext cx="4037428" cy="95410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 smtClean="0">
                <a:solidFill>
                  <a:schemeClr val="bg1"/>
                </a:solidFill>
              </a:rPr>
              <a:t>Key Design Questions</a:t>
            </a: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Product </a:t>
            </a:r>
            <a:r>
              <a:rPr lang="en-GB" sz="1400" b="1" dirty="0" smtClean="0">
                <a:solidFill>
                  <a:schemeClr val="bg1"/>
                </a:solidFill>
              </a:rPr>
              <a:t>- What am I making? </a:t>
            </a: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User</a:t>
            </a:r>
            <a:r>
              <a:rPr lang="en-GB" sz="1400" b="1" dirty="0" smtClean="0">
                <a:solidFill>
                  <a:schemeClr val="bg1"/>
                </a:solidFill>
              </a:rPr>
              <a:t>-  Who am I making it for? </a:t>
            </a: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Purpose</a:t>
            </a:r>
            <a:r>
              <a:rPr lang="en-GB" sz="1400" b="1" dirty="0" smtClean="0">
                <a:solidFill>
                  <a:schemeClr val="bg1"/>
                </a:solidFill>
              </a:rPr>
              <a:t>- What will it be used for?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33826" y="1336961"/>
            <a:ext cx="2534195" cy="83099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 smtClean="0">
                <a:solidFill>
                  <a:schemeClr val="bg1"/>
                </a:solidFill>
              </a:rPr>
              <a:t>Y4 Cross Curricular Topic Link </a:t>
            </a:r>
            <a:r>
              <a:rPr lang="en-GB" sz="1600" dirty="0" smtClean="0">
                <a:solidFill>
                  <a:schemeClr val="bg1"/>
                </a:solidFill>
              </a:rPr>
              <a:t>: Science - Electricity</a:t>
            </a:r>
            <a:endParaRPr lang="en-GB" sz="16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6900" y="60461"/>
            <a:ext cx="16002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1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1581</TotalTime>
  <Words>1176</Words>
  <Application>Microsoft Office PowerPoint</Application>
  <PresentationFormat>Widescreen</PresentationFormat>
  <Paragraphs>91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Century Gothic</vt:lpstr>
      <vt:lpstr>Wingdings 3</vt:lpstr>
      <vt:lpstr>Slice</vt:lpstr>
      <vt:lpstr>Dt – Year 4  Knowledge organisers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  Knowledge organisers</dc:title>
  <dc:creator>Angela Filarowski</dc:creator>
  <cp:lastModifiedBy>Simone Ingleson</cp:lastModifiedBy>
  <cp:revision>154</cp:revision>
  <cp:lastPrinted>2020-05-04T13:46:55Z</cp:lastPrinted>
  <dcterms:created xsi:type="dcterms:W3CDTF">2020-03-19T09:43:42Z</dcterms:created>
  <dcterms:modified xsi:type="dcterms:W3CDTF">2020-07-12T18:09:03Z</dcterms:modified>
</cp:coreProperties>
</file>