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66" r:id="rId4"/>
    <p:sldId id="267" r:id="rId5"/>
    <p:sldId id="268" r:id="rId6"/>
    <p:sldId id="269" r:id="rId7"/>
    <p:sldId id="270" r:id="rId8"/>
    <p:sldId id="273" r:id="rId9"/>
    <p:sldId id="275" r:id="rId10"/>
    <p:sldId id="274" r:id="rId11"/>
    <p:sldId id="276" r:id="rId12"/>
    <p:sldId id="271" r:id="rId13"/>
    <p:sldId id="272" r:id="rId14"/>
    <p:sldId id="263" r:id="rId15"/>
    <p:sldId id="278" r:id="rId16"/>
    <p:sldId id="277" r:id="rId17"/>
    <p:sldId id="264" r:id="rId18"/>
    <p:sldId id="260" r:id="rId19"/>
    <p:sldId id="262" r:id="rId20"/>
    <p:sldId id="282" r:id="rId21"/>
    <p:sldId id="283" r:id="rId22"/>
    <p:sldId id="281"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73" autoAdjust="0"/>
    <p:restoredTop sz="94660"/>
  </p:normalViewPr>
  <p:slideViewPr>
    <p:cSldViewPr snapToGrid="0">
      <p:cViewPr varScale="1">
        <p:scale>
          <a:sx n="73" d="100"/>
          <a:sy n="73" d="100"/>
        </p:scale>
        <p:origin x="8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10/23/2020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7200" dirty="0"/>
              <a:t>GEOGRAPHY </a:t>
            </a:r>
            <a:r>
              <a:rPr lang="en-GB" dirty="0"/>
              <a:t/>
            </a:r>
            <a:br>
              <a:rPr lang="en-GB" dirty="0"/>
            </a:br>
            <a:r>
              <a:rPr lang="en-GB" dirty="0"/>
              <a:t/>
            </a:r>
            <a:br>
              <a:rPr lang="en-GB" dirty="0"/>
            </a:br>
            <a:r>
              <a:rPr lang="en-GB" dirty="0"/>
              <a:t>Knowledge organisers</a:t>
            </a:r>
          </a:p>
        </p:txBody>
      </p:sp>
    </p:spTree>
    <p:extLst>
      <p:ext uri="{BB962C8B-B14F-4D97-AF65-F5344CB8AC3E}">
        <p14:creationId xmlns:p14="http://schemas.microsoft.com/office/powerpoint/2010/main" val="37844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1257" y="209006"/>
            <a:ext cx="5577840" cy="1200329"/>
          </a:xfrm>
          <a:prstGeom prst="rect">
            <a:avLst/>
          </a:prstGeom>
          <a:noFill/>
        </p:spPr>
        <p:txBody>
          <a:bodyPr wrap="square" rtlCol="0">
            <a:spAutoFit/>
          </a:bodyPr>
          <a:lstStyle/>
          <a:p>
            <a:r>
              <a:rPr lang="en-GB" sz="3600" b="1" dirty="0"/>
              <a:t>Year 1 Autumn term  </a:t>
            </a:r>
          </a:p>
          <a:p>
            <a:r>
              <a:rPr lang="en-GB" sz="3600" b="1" dirty="0"/>
              <a:t>Our local area</a:t>
            </a:r>
          </a:p>
        </p:txBody>
      </p:sp>
      <p:sp>
        <p:nvSpPr>
          <p:cNvPr id="6" name="Rectangle 5"/>
          <p:cNvSpPr/>
          <p:nvPr/>
        </p:nvSpPr>
        <p:spPr>
          <a:xfrm>
            <a:off x="261257" y="1685109"/>
            <a:ext cx="2325189" cy="4911634"/>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318379" y="237150"/>
            <a:ext cx="2795452" cy="6387737"/>
          </a:xfrm>
          <a:prstGeom prst="rect">
            <a:avLst/>
          </a:prstGeom>
          <a:solidFill>
            <a:schemeClr val="tx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2"/>
          <a:stretch>
            <a:fillRect/>
          </a:stretch>
        </p:blipFill>
        <p:spPr>
          <a:xfrm>
            <a:off x="9227355" y="209002"/>
            <a:ext cx="2847079" cy="6444031"/>
          </a:xfrm>
          <a:prstGeom prst="rect">
            <a:avLst/>
          </a:prstGeom>
        </p:spPr>
      </p:pic>
      <p:sp>
        <p:nvSpPr>
          <p:cNvPr id="9" name="TextBox 8"/>
          <p:cNvSpPr txBox="1"/>
          <p:nvPr/>
        </p:nvSpPr>
        <p:spPr>
          <a:xfrm>
            <a:off x="404949" y="1815737"/>
            <a:ext cx="2011680" cy="4832092"/>
          </a:xfrm>
          <a:prstGeom prst="rect">
            <a:avLst/>
          </a:prstGeom>
          <a:noFill/>
        </p:spPr>
        <p:txBody>
          <a:bodyPr wrap="square" rtlCol="0">
            <a:spAutoFit/>
          </a:bodyPr>
          <a:lstStyle/>
          <a:p>
            <a:r>
              <a:rPr lang="en-GB" sz="1400" b="1" u="sng" dirty="0">
                <a:solidFill>
                  <a:schemeClr val="bg1"/>
                </a:solidFill>
              </a:rPr>
              <a:t>Place Knowledge</a:t>
            </a:r>
          </a:p>
          <a:p>
            <a:r>
              <a:rPr lang="en-GB" sz="1400" dirty="0">
                <a:solidFill>
                  <a:schemeClr val="bg1"/>
                </a:solidFill>
              </a:rPr>
              <a:t>The children will begin to recognise the features of the town of Yeadon. They will learn about specific landmarks such as the tarn and the airport.</a:t>
            </a:r>
          </a:p>
          <a:p>
            <a:r>
              <a:rPr lang="en-GB" sz="1400" dirty="0">
                <a:solidFill>
                  <a:schemeClr val="bg1"/>
                </a:solidFill>
              </a:rPr>
              <a:t>Children will build models of those and other landmarks and position them on a living map. Children will use knowledge of position and direction to navigate themselves around the living map of Yeadon before drawing their own simple maps.</a:t>
            </a:r>
          </a:p>
        </p:txBody>
      </p:sp>
      <p:pic>
        <p:nvPicPr>
          <p:cNvPr id="10" name="Picture 9"/>
          <p:cNvPicPr>
            <a:picLocks noChangeAspect="1"/>
          </p:cNvPicPr>
          <p:nvPr/>
        </p:nvPicPr>
        <p:blipFill>
          <a:blip r:embed="rId3"/>
          <a:stretch>
            <a:fillRect/>
          </a:stretch>
        </p:blipFill>
        <p:spPr>
          <a:xfrm>
            <a:off x="3832396" y="858200"/>
            <a:ext cx="2142308" cy="1931589"/>
          </a:xfrm>
          <a:prstGeom prst="rect">
            <a:avLst/>
          </a:prstGeom>
        </p:spPr>
      </p:pic>
      <p:pic>
        <p:nvPicPr>
          <p:cNvPr id="11" name="Picture 10"/>
          <p:cNvPicPr>
            <a:picLocks noChangeAspect="1"/>
          </p:cNvPicPr>
          <p:nvPr/>
        </p:nvPicPr>
        <p:blipFill>
          <a:blip r:embed="rId4"/>
          <a:stretch>
            <a:fillRect/>
          </a:stretch>
        </p:blipFill>
        <p:spPr>
          <a:xfrm>
            <a:off x="2682104" y="2329433"/>
            <a:ext cx="2600325" cy="1609725"/>
          </a:xfrm>
          <a:prstGeom prst="rect">
            <a:avLst/>
          </a:prstGeom>
        </p:spPr>
      </p:pic>
      <p:pic>
        <p:nvPicPr>
          <p:cNvPr id="12" name="Picture 11"/>
          <p:cNvPicPr>
            <a:picLocks noChangeAspect="1"/>
          </p:cNvPicPr>
          <p:nvPr/>
        </p:nvPicPr>
        <p:blipFill>
          <a:blip r:embed="rId5"/>
          <a:stretch>
            <a:fillRect/>
          </a:stretch>
        </p:blipFill>
        <p:spPr>
          <a:xfrm>
            <a:off x="3552846" y="3682619"/>
            <a:ext cx="2657475" cy="1219200"/>
          </a:xfrm>
          <a:prstGeom prst="rect">
            <a:avLst/>
          </a:prstGeom>
        </p:spPr>
      </p:pic>
      <p:pic>
        <p:nvPicPr>
          <p:cNvPr id="13" name="Picture 12"/>
          <p:cNvPicPr>
            <a:picLocks noChangeAspect="1"/>
          </p:cNvPicPr>
          <p:nvPr/>
        </p:nvPicPr>
        <p:blipFill>
          <a:blip r:embed="rId6"/>
          <a:stretch>
            <a:fillRect/>
          </a:stretch>
        </p:blipFill>
        <p:spPr>
          <a:xfrm>
            <a:off x="2586446" y="4831988"/>
            <a:ext cx="2238375" cy="1438275"/>
          </a:xfrm>
          <a:prstGeom prst="rect">
            <a:avLst/>
          </a:prstGeom>
        </p:spPr>
      </p:pic>
      <p:pic>
        <p:nvPicPr>
          <p:cNvPr id="14" name="Picture 13"/>
          <p:cNvPicPr>
            <a:picLocks noChangeAspect="1"/>
          </p:cNvPicPr>
          <p:nvPr/>
        </p:nvPicPr>
        <p:blipFill>
          <a:blip r:embed="rId7"/>
          <a:stretch>
            <a:fillRect/>
          </a:stretch>
        </p:blipFill>
        <p:spPr>
          <a:xfrm>
            <a:off x="4567513" y="5212645"/>
            <a:ext cx="1878801" cy="1370130"/>
          </a:xfrm>
          <a:prstGeom prst="rect">
            <a:avLst/>
          </a:prstGeom>
        </p:spPr>
      </p:pic>
      <p:sp>
        <p:nvSpPr>
          <p:cNvPr id="16" name="TextBox 15"/>
          <p:cNvSpPr txBox="1"/>
          <p:nvPr/>
        </p:nvSpPr>
        <p:spPr>
          <a:xfrm>
            <a:off x="6479177" y="352697"/>
            <a:ext cx="2455817" cy="6155531"/>
          </a:xfrm>
          <a:prstGeom prst="rect">
            <a:avLst/>
          </a:prstGeom>
          <a:noFill/>
        </p:spPr>
        <p:txBody>
          <a:bodyPr wrap="square" rtlCol="0">
            <a:spAutoFit/>
          </a:bodyPr>
          <a:lstStyle/>
          <a:p>
            <a:r>
              <a:rPr lang="en-GB" sz="1600" b="1" u="sng" dirty="0">
                <a:solidFill>
                  <a:schemeClr val="bg1"/>
                </a:solidFill>
              </a:rPr>
              <a:t>Locational knowledge</a:t>
            </a:r>
          </a:p>
          <a:p>
            <a:endParaRPr lang="en-GB" sz="1600" b="1" u="sng" dirty="0">
              <a:solidFill>
                <a:schemeClr val="bg1"/>
              </a:solidFill>
            </a:endParaRPr>
          </a:p>
          <a:p>
            <a:r>
              <a:rPr lang="en-GB" sz="1600" dirty="0">
                <a:solidFill>
                  <a:schemeClr val="bg1"/>
                </a:solidFill>
              </a:rPr>
              <a:t>Identify and describe what places are like</a:t>
            </a:r>
          </a:p>
          <a:p>
            <a:endParaRPr lang="en-GB" sz="1600" dirty="0">
              <a:solidFill>
                <a:schemeClr val="bg1"/>
              </a:solidFill>
            </a:endParaRPr>
          </a:p>
          <a:p>
            <a:r>
              <a:rPr lang="en-GB" sz="1600" dirty="0">
                <a:solidFill>
                  <a:schemeClr val="bg1"/>
                </a:solidFill>
              </a:rPr>
              <a:t>Identify and say where places are</a:t>
            </a:r>
          </a:p>
          <a:p>
            <a:endParaRPr lang="en-GB" sz="1600" dirty="0">
              <a:solidFill>
                <a:schemeClr val="bg1"/>
              </a:solidFill>
            </a:endParaRPr>
          </a:p>
          <a:p>
            <a:r>
              <a:rPr lang="en-GB" sz="1600" dirty="0">
                <a:solidFill>
                  <a:schemeClr val="bg1"/>
                </a:solidFill>
              </a:rPr>
              <a:t>Ask questions to find out about places</a:t>
            </a:r>
          </a:p>
          <a:p>
            <a:endParaRPr lang="en-GB" sz="1600" dirty="0">
              <a:solidFill>
                <a:schemeClr val="bg1"/>
              </a:solidFill>
            </a:endParaRPr>
          </a:p>
          <a:p>
            <a:r>
              <a:rPr lang="en-GB" sz="1600" dirty="0">
                <a:solidFill>
                  <a:schemeClr val="bg1"/>
                </a:solidFill>
              </a:rPr>
              <a:t>Use the terms forwards, backward, right turn, left turn, North, South East, West.</a:t>
            </a:r>
          </a:p>
          <a:p>
            <a:endParaRPr lang="en-GB" sz="1600" dirty="0">
              <a:solidFill>
                <a:schemeClr val="bg1"/>
              </a:solidFill>
            </a:endParaRPr>
          </a:p>
          <a:p>
            <a:r>
              <a:rPr lang="en-GB" sz="1600" dirty="0">
                <a:solidFill>
                  <a:schemeClr val="bg1"/>
                </a:solidFill>
              </a:rPr>
              <a:t>Begin to recognise how places have become the way they are and how they are changing.</a:t>
            </a:r>
          </a:p>
          <a:p>
            <a:endParaRPr lang="en-GB" sz="1400" dirty="0">
              <a:solidFill>
                <a:schemeClr val="bg1"/>
              </a:solidFill>
            </a:endParaRPr>
          </a:p>
          <a:p>
            <a:endParaRPr lang="en-GB" sz="1400" dirty="0">
              <a:solidFill>
                <a:schemeClr val="bg1"/>
              </a:solidFill>
            </a:endParaRPr>
          </a:p>
          <a:p>
            <a:endParaRPr lang="en-GB" sz="1600" b="1" u="sng" dirty="0">
              <a:solidFill>
                <a:schemeClr val="bg1"/>
              </a:solidFill>
            </a:endParaRPr>
          </a:p>
          <a:p>
            <a:endParaRPr lang="en-GB" sz="1400" dirty="0">
              <a:solidFill>
                <a:schemeClr val="bg1"/>
              </a:solidFill>
            </a:endParaRPr>
          </a:p>
        </p:txBody>
      </p:sp>
      <p:sp>
        <p:nvSpPr>
          <p:cNvPr id="17" name="Rectangle 16"/>
          <p:cNvSpPr/>
          <p:nvPr/>
        </p:nvSpPr>
        <p:spPr>
          <a:xfrm>
            <a:off x="9221889" y="237150"/>
            <a:ext cx="2881054" cy="6217087"/>
          </a:xfrm>
          <a:prstGeom prst="rect">
            <a:avLst/>
          </a:prstGeom>
        </p:spPr>
        <p:txBody>
          <a:bodyPr wrap="square">
            <a:spAutoFit/>
          </a:bodyPr>
          <a:lstStyle/>
          <a:p>
            <a:r>
              <a:rPr lang="en-GB" sz="1400" b="1" u="sng" dirty="0">
                <a:solidFill>
                  <a:schemeClr val="bg1"/>
                </a:solidFill>
              </a:rPr>
              <a:t>Geographical Skills &amp; Fieldwork</a:t>
            </a:r>
          </a:p>
          <a:p>
            <a:endParaRPr lang="en-GB" sz="1400" b="1" u="sng" dirty="0">
              <a:solidFill>
                <a:schemeClr val="bg1"/>
              </a:solidFill>
            </a:endParaRPr>
          </a:p>
          <a:p>
            <a:r>
              <a:rPr lang="en-GB" sz="1500" dirty="0">
                <a:solidFill>
                  <a:schemeClr val="bg1"/>
                </a:solidFill>
              </a:rPr>
              <a:t>Use a plan of the classroom to </a:t>
            </a:r>
            <a:r>
              <a:rPr lang="en-GB" sz="1500" dirty="0" smtClean="0">
                <a:solidFill>
                  <a:schemeClr val="bg1"/>
                </a:solidFill>
              </a:rPr>
              <a:t>locate </a:t>
            </a:r>
            <a:r>
              <a:rPr lang="en-GB" sz="1500" dirty="0">
                <a:solidFill>
                  <a:schemeClr val="bg1"/>
                </a:solidFill>
              </a:rPr>
              <a:t>objects</a:t>
            </a:r>
          </a:p>
          <a:p>
            <a:endParaRPr lang="en-GB" sz="1500" dirty="0">
              <a:solidFill>
                <a:schemeClr val="bg1"/>
              </a:solidFill>
            </a:endParaRPr>
          </a:p>
          <a:p>
            <a:r>
              <a:rPr lang="en-GB" sz="1500" dirty="0">
                <a:solidFill>
                  <a:schemeClr val="bg1"/>
                </a:solidFill>
              </a:rPr>
              <a:t>Record information on a plan </a:t>
            </a:r>
            <a:r>
              <a:rPr lang="en-GB" sz="1500" dirty="0" smtClean="0">
                <a:solidFill>
                  <a:schemeClr val="bg1"/>
                </a:solidFill>
              </a:rPr>
              <a:t>of </a:t>
            </a:r>
            <a:r>
              <a:rPr lang="en-GB" sz="1500" dirty="0">
                <a:solidFill>
                  <a:schemeClr val="bg1"/>
                </a:solidFill>
              </a:rPr>
              <a:t>the school</a:t>
            </a:r>
          </a:p>
          <a:p>
            <a:endParaRPr lang="en-GB" sz="1500" dirty="0">
              <a:solidFill>
                <a:schemeClr val="bg1"/>
              </a:solidFill>
            </a:endParaRPr>
          </a:p>
          <a:p>
            <a:r>
              <a:rPr lang="en-GB" sz="1500" dirty="0">
                <a:solidFill>
                  <a:schemeClr val="bg1"/>
                </a:solidFill>
              </a:rPr>
              <a:t>Record information on a plan </a:t>
            </a:r>
            <a:r>
              <a:rPr lang="en-GB" sz="1500" dirty="0" smtClean="0">
                <a:solidFill>
                  <a:schemeClr val="bg1"/>
                </a:solidFill>
              </a:rPr>
              <a:t>of </a:t>
            </a:r>
            <a:r>
              <a:rPr lang="en-GB" sz="1500" dirty="0">
                <a:solidFill>
                  <a:schemeClr val="bg1"/>
                </a:solidFill>
              </a:rPr>
              <a:t>the local area</a:t>
            </a:r>
          </a:p>
          <a:p>
            <a:endParaRPr lang="en-GB" sz="1500" dirty="0">
              <a:solidFill>
                <a:schemeClr val="bg1"/>
              </a:solidFill>
            </a:endParaRPr>
          </a:p>
          <a:p>
            <a:r>
              <a:rPr lang="en-GB" sz="1500" dirty="0">
                <a:solidFill>
                  <a:schemeClr val="bg1"/>
                </a:solidFill>
              </a:rPr>
              <a:t>Make a simple map</a:t>
            </a:r>
          </a:p>
          <a:p>
            <a:endParaRPr lang="en-GB" sz="1500" dirty="0">
              <a:solidFill>
                <a:schemeClr val="bg1"/>
              </a:solidFill>
            </a:endParaRPr>
          </a:p>
          <a:p>
            <a:r>
              <a:rPr lang="en-GB" sz="1500" dirty="0">
                <a:solidFill>
                  <a:schemeClr val="bg1"/>
                </a:solidFill>
              </a:rPr>
              <a:t>Use the terms forwards, </a:t>
            </a:r>
          </a:p>
          <a:p>
            <a:r>
              <a:rPr lang="en-GB" sz="1500" dirty="0">
                <a:solidFill>
                  <a:schemeClr val="bg1"/>
                </a:solidFill>
              </a:rPr>
              <a:t>backward, right turn, left turn, </a:t>
            </a:r>
            <a:r>
              <a:rPr lang="en-GB" sz="1500" dirty="0" smtClean="0">
                <a:solidFill>
                  <a:schemeClr val="bg1"/>
                </a:solidFill>
              </a:rPr>
              <a:t> North</a:t>
            </a:r>
            <a:r>
              <a:rPr lang="en-GB" sz="1500" dirty="0">
                <a:solidFill>
                  <a:schemeClr val="bg1"/>
                </a:solidFill>
              </a:rPr>
              <a:t>, South East, West to </a:t>
            </a:r>
            <a:r>
              <a:rPr lang="en-GB" sz="1500" dirty="0" smtClean="0">
                <a:solidFill>
                  <a:schemeClr val="bg1"/>
                </a:solidFill>
              </a:rPr>
              <a:t>navigate </a:t>
            </a:r>
            <a:r>
              <a:rPr lang="en-GB" sz="1500" dirty="0">
                <a:solidFill>
                  <a:schemeClr val="bg1"/>
                </a:solidFill>
              </a:rPr>
              <a:t>around a living map.</a:t>
            </a:r>
          </a:p>
          <a:p>
            <a:endParaRPr lang="en-GB" sz="1500" dirty="0">
              <a:solidFill>
                <a:schemeClr val="bg1"/>
              </a:solidFill>
            </a:endParaRPr>
          </a:p>
          <a:p>
            <a:r>
              <a:rPr lang="en-GB" sz="1500" dirty="0">
                <a:solidFill>
                  <a:schemeClr val="bg1"/>
                </a:solidFill>
              </a:rPr>
              <a:t>Use </a:t>
            </a:r>
            <a:r>
              <a:rPr lang="en-GB" sz="1500" dirty="0" err="1">
                <a:solidFill>
                  <a:schemeClr val="bg1"/>
                </a:solidFill>
              </a:rPr>
              <a:t>ipads</a:t>
            </a:r>
            <a:r>
              <a:rPr lang="en-GB" sz="1500" dirty="0">
                <a:solidFill>
                  <a:schemeClr val="bg1"/>
                </a:solidFill>
              </a:rPr>
              <a:t> and laptops to locate </a:t>
            </a:r>
            <a:r>
              <a:rPr lang="en-GB" sz="1500" dirty="0" smtClean="0">
                <a:solidFill>
                  <a:schemeClr val="bg1"/>
                </a:solidFill>
              </a:rPr>
              <a:t>the </a:t>
            </a:r>
            <a:r>
              <a:rPr lang="en-GB" sz="1500" dirty="0">
                <a:solidFill>
                  <a:schemeClr val="bg1"/>
                </a:solidFill>
              </a:rPr>
              <a:t>area on google earth</a:t>
            </a:r>
          </a:p>
          <a:p>
            <a:endParaRPr lang="en-GB" sz="1400" dirty="0">
              <a:solidFill>
                <a:schemeClr val="bg1"/>
              </a:solidFill>
            </a:endParaRPr>
          </a:p>
          <a:p>
            <a:endParaRPr lang="en-GB" sz="1400" dirty="0">
              <a:solidFill>
                <a:schemeClr val="bg1"/>
              </a:solidFill>
            </a:endParaRPr>
          </a:p>
          <a:p>
            <a:endParaRPr lang="en-GB" sz="1400" b="1" u="sng" dirty="0">
              <a:solidFill>
                <a:schemeClr val="bg1"/>
              </a:solidFill>
            </a:endParaRPr>
          </a:p>
          <a:p>
            <a:endParaRPr lang="en-GB" sz="1400" dirty="0">
              <a:solidFill>
                <a:schemeClr val="bg1"/>
              </a:solidFill>
            </a:endParaRPr>
          </a:p>
        </p:txBody>
      </p:sp>
    </p:spTree>
    <p:extLst>
      <p:ext uri="{BB962C8B-B14F-4D97-AF65-F5344CB8AC3E}">
        <p14:creationId xmlns:p14="http://schemas.microsoft.com/office/powerpoint/2010/main" val="3512304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5767316" cy="1511939"/>
          </a:xfrm>
          <a:prstGeom prst="rect">
            <a:avLst/>
          </a:prstGeom>
        </p:spPr>
      </p:pic>
      <p:sp>
        <p:nvSpPr>
          <p:cNvPr id="5" name="Rectangle 4"/>
          <p:cNvSpPr/>
          <p:nvPr/>
        </p:nvSpPr>
        <p:spPr>
          <a:xfrm>
            <a:off x="274929" y="1446237"/>
            <a:ext cx="5217458" cy="3425877"/>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3"/>
          <a:stretch>
            <a:fillRect/>
          </a:stretch>
        </p:blipFill>
        <p:spPr>
          <a:xfrm>
            <a:off x="248771" y="4966678"/>
            <a:ext cx="5326508" cy="1420706"/>
          </a:xfrm>
          <a:prstGeom prst="rect">
            <a:avLst/>
          </a:prstGeom>
        </p:spPr>
      </p:pic>
      <p:sp>
        <p:nvSpPr>
          <p:cNvPr id="7" name="Rectangle 6"/>
          <p:cNvSpPr/>
          <p:nvPr/>
        </p:nvSpPr>
        <p:spPr>
          <a:xfrm>
            <a:off x="5767317" y="188259"/>
            <a:ext cx="6200566" cy="6508376"/>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30306" y="1405897"/>
            <a:ext cx="4854388" cy="3970318"/>
          </a:xfrm>
          <a:prstGeom prst="rect">
            <a:avLst/>
          </a:prstGeom>
          <a:noFill/>
        </p:spPr>
        <p:txBody>
          <a:bodyPr wrap="square" rtlCol="0">
            <a:spAutoFit/>
          </a:bodyPr>
          <a:lstStyle/>
          <a:p>
            <a:r>
              <a:rPr lang="en-GB" b="1" u="sng" dirty="0">
                <a:solidFill>
                  <a:schemeClr val="bg1"/>
                </a:solidFill>
              </a:rPr>
              <a:t>Human Geographical Features</a:t>
            </a:r>
          </a:p>
          <a:p>
            <a:r>
              <a:rPr lang="en-GB" dirty="0">
                <a:solidFill>
                  <a:schemeClr val="bg1"/>
                </a:solidFill>
              </a:rPr>
              <a:t>Town hall</a:t>
            </a:r>
          </a:p>
          <a:p>
            <a:r>
              <a:rPr lang="en-GB" dirty="0">
                <a:solidFill>
                  <a:schemeClr val="bg1"/>
                </a:solidFill>
              </a:rPr>
              <a:t>Leeds Bradford Airport</a:t>
            </a:r>
          </a:p>
          <a:p>
            <a:r>
              <a:rPr lang="en-GB" dirty="0">
                <a:solidFill>
                  <a:schemeClr val="bg1"/>
                </a:solidFill>
              </a:rPr>
              <a:t>Park</a:t>
            </a:r>
          </a:p>
          <a:p>
            <a:r>
              <a:rPr lang="en-GB" dirty="0">
                <a:solidFill>
                  <a:schemeClr val="bg1"/>
                </a:solidFill>
              </a:rPr>
              <a:t>Morrison’s Supermarket</a:t>
            </a:r>
          </a:p>
          <a:p>
            <a:r>
              <a:rPr lang="en-GB" dirty="0">
                <a:solidFill>
                  <a:schemeClr val="bg1"/>
                </a:solidFill>
              </a:rPr>
              <a:t>Yeadon high street</a:t>
            </a:r>
          </a:p>
          <a:p>
            <a:r>
              <a:rPr lang="en-GB" dirty="0">
                <a:solidFill>
                  <a:schemeClr val="bg1"/>
                </a:solidFill>
              </a:rPr>
              <a:t>Football</a:t>
            </a:r>
          </a:p>
          <a:p>
            <a:r>
              <a:rPr lang="en-GB" dirty="0">
                <a:solidFill>
                  <a:schemeClr val="bg1"/>
                </a:solidFill>
              </a:rPr>
              <a:t>The Steep (off high street)</a:t>
            </a:r>
          </a:p>
          <a:p>
            <a:r>
              <a:rPr lang="en-GB" dirty="0">
                <a:solidFill>
                  <a:schemeClr val="bg1"/>
                </a:solidFill>
              </a:rPr>
              <a:t>Houses</a:t>
            </a:r>
          </a:p>
          <a:p>
            <a:r>
              <a:rPr lang="en-GB" dirty="0">
                <a:solidFill>
                  <a:schemeClr val="bg1"/>
                </a:solidFill>
              </a:rPr>
              <a:t>Terrace</a:t>
            </a:r>
          </a:p>
          <a:p>
            <a:r>
              <a:rPr lang="en-GB" dirty="0">
                <a:solidFill>
                  <a:schemeClr val="bg1"/>
                </a:solidFill>
              </a:rPr>
              <a:t>School</a:t>
            </a:r>
          </a:p>
          <a:p>
            <a:r>
              <a:rPr lang="en-GB" dirty="0">
                <a:solidFill>
                  <a:schemeClr val="bg1"/>
                </a:solidFill>
              </a:rPr>
              <a:t>shops </a:t>
            </a:r>
          </a:p>
          <a:p>
            <a:endParaRPr lang="en-GB" dirty="0">
              <a:solidFill>
                <a:schemeClr val="bg1"/>
              </a:solidFill>
            </a:endParaRPr>
          </a:p>
          <a:p>
            <a:endParaRPr lang="en-GB" dirty="0">
              <a:solidFill>
                <a:schemeClr val="bg1"/>
              </a:solidFill>
            </a:endParaRPr>
          </a:p>
        </p:txBody>
      </p:sp>
      <p:sp>
        <p:nvSpPr>
          <p:cNvPr id="10" name="TextBox 9"/>
          <p:cNvSpPr txBox="1"/>
          <p:nvPr/>
        </p:nvSpPr>
        <p:spPr>
          <a:xfrm>
            <a:off x="430306" y="5066314"/>
            <a:ext cx="4276165" cy="1938992"/>
          </a:xfrm>
          <a:prstGeom prst="rect">
            <a:avLst/>
          </a:prstGeom>
          <a:noFill/>
        </p:spPr>
        <p:txBody>
          <a:bodyPr wrap="square" rtlCol="0">
            <a:spAutoFit/>
          </a:bodyPr>
          <a:lstStyle/>
          <a:p>
            <a:r>
              <a:rPr lang="en-GB" sz="1600" b="1" u="sng" dirty="0">
                <a:solidFill>
                  <a:schemeClr val="bg1"/>
                </a:solidFill>
              </a:rPr>
              <a:t>Physical Geographical Features</a:t>
            </a:r>
          </a:p>
          <a:p>
            <a:r>
              <a:rPr lang="en-GB" dirty="0">
                <a:solidFill>
                  <a:schemeClr val="bg1"/>
                </a:solidFill>
              </a:rPr>
              <a:t>The tarn</a:t>
            </a:r>
          </a:p>
          <a:p>
            <a:r>
              <a:rPr lang="en-GB" dirty="0">
                <a:solidFill>
                  <a:schemeClr val="bg1"/>
                </a:solidFill>
              </a:rPr>
              <a:t>Hill</a:t>
            </a:r>
          </a:p>
          <a:p>
            <a:r>
              <a:rPr lang="en-GB" dirty="0">
                <a:solidFill>
                  <a:schemeClr val="bg1"/>
                </a:solidFill>
              </a:rPr>
              <a:t>Field </a:t>
            </a:r>
          </a:p>
          <a:p>
            <a:endParaRPr lang="en-GB" dirty="0">
              <a:solidFill>
                <a:schemeClr val="bg1"/>
              </a:solidFill>
            </a:endParaRPr>
          </a:p>
          <a:p>
            <a:endParaRPr lang="en-GB" sz="1600" dirty="0">
              <a:solidFill>
                <a:schemeClr val="bg1"/>
              </a:solidFill>
            </a:endParaRPr>
          </a:p>
          <a:p>
            <a:endParaRPr lang="en-GB" sz="1600" dirty="0">
              <a:solidFill>
                <a:schemeClr val="bg1"/>
              </a:solidFill>
            </a:endParaRPr>
          </a:p>
        </p:txBody>
      </p:sp>
      <p:sp>
        <p:nvSpPr>
          <p:cNvPr id="11" name="TextBox 10"/>
          <p:cNvSpPr txBox="1"/>
          <p:nvPr/>
        </p:nvSpPr>
        <p:spPr>
          <a:xfrm>
            <a:off x="5997388" y="403412"/>
            <a:ext cx="5970495" cy="6740307"/>
          </a:xfrm>
          <a:prstGeom prst="rect">
            <a:avLst/>
          </a:prstGeom>
          <a:noFill/>
        </p:spPr>
        <p:txBody>
          <a:bodyPr wrap="square" rtlCol="0">
            <a:spAutoFit/>
          </a:bodyPr>
          <a:lstStyle/>
          <a:p>
            <a:r>
              <a:rPr lang="en-GB" b="1" u="sng" dirty="0">
                <a:solidFill>
                  <a:schemeClr val="bg1"/>
                </a:solidFill>
              </a:rPr>
              <a:t>Vocabulary</a:t>
            </a:r>
          </a:p>
          <a:p>
            <a:endParaRPr lang="en-GB" sz="1600" b="1" dirty="0">
              <a:solidFill>
                <a:schemeClr val="bg1"/>
              </a:solidFill>
            </a:endParaRPr>
          </a:p>
          <a:p>
            <a:r>
              <a:rPr lang="en-GB" sz="1600" b="1" dirty="0">
                <a:solidFill>
                  <a:schemeClr val="bg1"/>
                </a:solidFill>
              </a:rPr>
              <a:t>Compass                                    North, south, east, west </a:t>
            </a:r>
          </a:p>
          <a:p>
            <a:endParaRPr lang="en-GB" sz="1600" b="1" dirty="0">
              <a:solidFill>
                <a:schemeClr val="bg1"/>
              </a:solidFill>
            </a:endParaRPr>
          </a:p>
          <a:p>
            <a:endParaRPr lang="en-GB" sz="1600" b="1" dirty="0">
              <a:solidFill>
                <a:schemeClr val="bg1"/>
              </a:solidFill>
            </a:endParaRPr>
          </a:p>
          <a:p>
            <a:endParaRPr lang="en-GB" sz="1600" b="1" dirty="0">
              <a:solidFill>
                <a:schemeClr val="bg1"/>
              </a:solidFill>
            </a:endParaRPr>
          </a:p>
          <a:p>
            <a:r>
              <a:rPr lang="en-GB" sz="1600" b="1" dirty="0">
                <a:solidFill>
                  <a:schemeClr val="bg1"/>
                </a:solidFill>
              </a:rPr>
              <a:t>Houses</a:t>
            </a:r>
          </a:p>
          <a:p>
            <a:endParaRPr lang="en-GB" sz="1600" b="1" dirty="0">
              <a:solidFill>
                <a:schemeClr val="bg1"/>
              </a:solidFill>
            </a:endParaRPr>
          </a:p>
          <a:p>
            <a:r>
              <a:rPr lang="en-GB" sz="1600" b="1" dirty="0">
                <a:solidFill>
                  <a:schemeClr val="bg1"/>
                </a:solidFill>
              </a:rPr>
              <a:t>Football                                       Town hall</a:t>
            </a:r>
          </a:p>
          <a:p>
            <a:endParaRPr lang="en-GB" sz="1600" b="1" dirty="0">
              <a:solidFill>
                <a:schemeClr val="bg1"/>
              </a:solidFill>
            </a:endParaRPr>
          </a:p>
          <a:p>
            <a:endParaRPr lang="en-GB" sz="1600" b="1" dirty="0">
              <a:solidFill>
                <a:schemeClr val="bg1"/>
              </a:solidFill>
            </a:endParaRPr>
          </a:p>
          <a:p>
            <a:r>
              <a:rPr lang="en-GB" sz="1600" b="1" dirty="0">
                <a:solidFill>
                  <a:schemeClr val="bg1"/>
                </a:solidFill>
              </a:rPr>
              <a:t>Morrison’s</a:t>
            </a:r>
          </a:p>
          <a:p>
            <a:endParaRPr lang="en-GB" sz="1600" b="1" dirty="0">
              <a:solidFill>
                <a:schemeClr val="bg1"/>
              </a:solidFill>
            </a:endParaRPr>
          </a:p>
          <a:p>
            <a:endParaRPr lang="en-GB" sz="1600" b="1" dirty="0">
              <a:solidFill>
                <a:schemeClr val="bg1"/>
              </a:solidFill>
            </a:endParaRPr>
          </a:p>
          <a:p>
            <a:endParaRPr lang="en-GB" sz="1600" b="1" dirty="0">
              <a:solidFill>
                <a:schemeClr val="bg1"/>
              </a:solidFill>
            </a:endParaRPr>
          </a:p>
          <a:p>
            <a:r>
              <a:rPr lang="en-GB" sz="1600" b="1" dirty="0">
                <a:solidFill>
                  <a:schemeClr val="bg1"/>
                </a:solidFill>
              </a:rPr>
              <a:t>The tarn                                         Airport</a:t>
            </a:r>
          </a:p>
          <a:p>
            <a:endParaRPr lang="en-GB" sz="1600" b="1" dirty="0">
              <a:solidFill>
                <a:schemeClr val="bg1"/>
              </a:solidFill>
            </a:endParaRPr>
          </a:p>
          <a:p>
            <a:endParaRPr lang="en-GB" sz="1600" b="1" dirty="0">
              <a:solidFill>
                <a:schemeClr val="bg1"/>
              </a:solidFill>
            </a:endParaRPr>
          </a:p>
          <a:p>
            <a:endParaRPr lang="en-GB" sz="1600" b="1" dirty="0">
              <a:solidFill>
                <a:schemeClr val="bg1"/>
              </a:solidFill>
            </a:endParaRPr>
          </a:p>
          <a:p>
            <a:r>
              <a:rPr lang="en-GB" sz="1600" b="1" dirty="0">
                <a:solidFill>
                  <a:schemeClr val="bg1"/>
                </a:solidFill>
              </a:rPr>
              <a:t>Locate                                              Map</a:t>
            </a:r>
          </a:p>
          <a:p>
            <a:endParaRPr lang="en-GB" sz="1600" b="1" dirty="0">
              <a:solidFill>
                <a:schemeClr val="bg1"/>
              </a:solidFill>
            </a:endParaRPr>
          </a:p>
          <a:p>
            <a:endParaRPr lang="en-GB" sz="1600" b="1" dirty="0">
              <a:solidFill>
                <a:schemeClr val="bg1"/>
              </a:solidFill>
            </a:endParaRPr>
          </a:p>
          <a:p>
            <a:r>
              <a:rPr lang="en-GB" sz="1600" b="1" dirty="0">
                <a:solidFill>
                  <a:schemeClr val="bg1"/>
                </a:solidFill>
              </a:rPr>
              <a:t>Human   </a:t>
            </a:r>
          </a:p>
          <a:p>
            <a:endParaRPr lang="en-GB" sz="1600" b="1" dirty="0">
              <a:solidFill>
                <a:schemeClr val="bg1"/>
              </a:solidFill>
            </a:endParaRPr>
          </a:p>
          <a:p>
            <a:r>
              <a:rPr lang="en-GB" sz="1600" b="1" dirty="0">
                <a:solidFill>
                  <a:schemeClr val="bg1"/>
                </a:solidFill>
              </a:rPr>
              <a:t>                                                   Physical                                                              </a:t>
            </a:r>
          </a:p>
          <a:p>
            <a:endParaRPr lang="en-GB" sz="1400" dirty="0">
              <a:solidFill>
                <a:schemeClr val="bg1"/>
              </a:solidFill>
            </a:endParaRPr>
          </a:p>
        </p:txBody>
      </p:sp>
      <p:pic>
        <p:nvPicPr>
          <p:cNvPr id="12" name="Picture 11"/>
          <p:cNvPicPr>
            <a:picLocks noChangeAspect="1"/>
          </p:cNvPicPr>
          <p:nvPr/>
        </p:nvPicPr>
        <p:blipFill>
          <a:blip r:embed="rId4"/>
          <a:stretch>
            <a:fillRect/>
          </a:stretch>
        </p:blipFill>
        <p:spPr>
          <a:xfrm>
            <a:off x="7966440" y="524154"/>
            <a:ext cx="901160" cy="887506"/>
          </a:xfrm>
          <a:prstGeom prst="rect">
            <a:avLst/>
          </a:prstGeom>
        </p:spPr>
      </p:pic>
      <p:pic>
        <p:nvPicPr>
          <p:cNvPr id="13" name="Picture 12"/>
          <p:cNvPicPr>
            <a:picLocks noChangeAspect="1"/>
          </p:cNvPicPr>
          <p:nvPr/>
        </p:nvPicPr>
        <p:blipFill>
          <a:blip r:embed="rId5"/>
          <a:stretch>
            <a:fillRect/>
          </a:stretch>
        </p:blipFill>
        <p:spPr>
          <a:xfrm>
            <a:off x="7836196" y="1626813"/>
            <a:ext cx="1006183" cy="908718"/>
          </a:xfrm>
          <a:prstGeom prst="rect">
            <a:avLst/>
          </a:prstGeom>
        </p:spPr>
      </p:pic>
      <p:pic>
        <p:nvPicPr>
          <p:cNvPr id="14" name="Picture 13"/>
          <p:cNvPicPr>
            <a:picLocks noChangeAspect="1"/>
          </p:cNvPicPr>
          <p:nvPr/>
        </p:nvPicPr>
        <p:blipFill>
          <a:blip r:embed="rId6"/>
          <a:stretch>
            <a:fillRect/>
          </a:stretch>
        </p:blipFill>
        <p:spPr>
          <a:xfrm>
            <a:off x="7806157" y="2693061"/>
            <a:ext cx="1101851" cy="803305"/>
          </a:xfrm>
          <a:prstGeom prst="rect">
            <a:avLst/>
          </a:prstGeom>
        </p:spPr>
      </p:pic>
      <p:pic>
        <p:nvPicPr>
          <p:cNvPr id="15" name="Picture 14"/>
          <p:cNvPicPr>
            <a:picLocks noChangeAspect="1"/>
          </p:cNvPicPr>
          <p:nvPr/>
        </p:nvPicPr>
        <p:blipFill>
          <a:blip r:embed="rId7"/>
          <a:stretch>
            <a:fillRect/>
          </a:stretch>
        </p:blipFill>
        <p:spPr>
          <a:xfrm>
            <a:off x="7614382" y="3628678"/>
            <a:ext cx="1368253" cy="879858"/>
          </a:xfrm>
          <a:prstGeom prst="rect">
            <a:avLst/>
          </a:prstGeom>
        </p:spPr>
      </p:pic>
      <p:pic>
        <p:nvPicPr>
          <p:cNvPr id="16" name="Picture 15"/>
          <p:cNvPicPr>
            <a:picLocks noChangeAspect="1"/>
          </p:cNvPicPr>
          <p:nvPr/>
        </p:nvPicPr>
        <p:blipFill>
          <a:blip r:embed="rId8"/>
          <a:stretch>
            <a:fillRect/>
          </a:stretch>
        </p:blipFill>
        <p:spPr>
          <a:xfrm>
            <a:off x="9951418" y="3444700"/>
            <a:ext cx="1829225" cy="831466"/>
          </a:xfrm>
          <a:prstGeom prst="rect">
            <a:avLst/>
          </a:prstGeom>
        </p:spPr>
      </p:pic>
      <p:pic>
        <p:nvPicPr>
          <p:cNvPr id="17" name="Picture 16"/>
          <p:cNvPicPr>
            <a:picLocks noChangeAspect="1"/>
          </p:cNvPicPr>
          <p:nvPr/>
        </p:nvPicPr>
        <p:blipFill>
          <a:blip r:embed="rId9"/>
          <a:stretch>
            <a:fillRect/>
          </a:stretch>
        </p:blipFill>
        <p:spPr>
          <a:xfrm>
            <a:off x="6890845" y="4604136"/>
            <a:ext cx="830088" cy="830088"/>
          </a:xfrm>
          <a:prstGeom prst="rect">
            <a:avLst/>
          </a:prstGeom>
        </p:spPr>
      </p:pic>
      <p:pic>
        <p:nvPicPr>
          <p:cNvPr id="18" name="Picture 17"/>
          <p:cNvPicPr>
            <a:picLocks noChangeAspect="1"/>
          </p:cNvPicPr>
          <p:nvPr/>
        </p:nvPicPr>
        <p:blipFill>
          <a:blip r:embed="rId10"/>
          <a:stretch>
            <a:fillRect/>
          </a:stretch>
        </p:blipFill>
        <p:spPr>
          <a:xfrm>
            <a:off x="9954170" y="4441530"/>
            <a:ext cx="1685925" cy="1228725"/>
          </a:xfrm>
          <a:prstGeom prst="rect">
            <a:avLst/>
          </a:prstGeom>
        </p:spPr>
      </p:pic>
      <p:pic>
        <p:nvPicPr>
          <p:cNvPr id="19" name="Picture 18"/>
          <p:cNvPicPr>
            <a:picLocks noChangeAspect="1"/>
          </p:cNvPicPr>
          <p:nvPr/>
        </p:nvPicPr>
        <p:blipFill>
          <a:blip r:embed="rId11"/>
          <a:stretch>
            <a:fillRect/>
          </a:stretch>
        </p:blipFill>
        <p:spPr>
          <a:xfrm>
            <a:off x="10120857" y="1608354"/>
            <a:ext cx="1352550" cy="1457325"/>
          </a:xfrm>
          <a:prstGeom prst="rect">
            <a:avLst/>
          </a:prstGeom>
        </p:spPr>
      </p:pic>
      <p:pic>
        <p:nvPicPr>
          <p:cNvPr id="20" name="Picture 19"/>
          <p:cNvPicPr>
            <a:picLocks noChangeAspect="1"/>
          </p:cNvPicPr>
          <p:nvPr/>
        </p:nvPicPr>
        <p:blipFill>
          <a:blip r:embed="rId12"/>
          <a:stretch>
            <a:fillRect/>
          </a:stretch>
        </p:blipFill>
        <p:spPr>
          <a:xfrm>
            <a:off x="6890845" y="5622483"/>
            <a:ext cx="1012820" cy="757108"/>
          </a:xfrm>
          <a:prstGeom prst="rect">
            <a:avLst/>
          </a:prstGeom>
        </p:spPr>
      </p:pic>
      <p:pic>
        <p:nvPicPr>
          <p:cNvPr id="21" name="Picture 20"/>
          <p:cNvPicPr>
            <a:picLocks noChangeAspect="1"/>
          </p:cNvPicPr>
          <p:nvPr/>
        </p:nvPicPr>
        <p:blipFill>
          <a:blip r:embed="rId13"/>
          <a:stretch>
            <a:fillRect/>
          </a:stretch>
        </p:blipFill>
        <p:spPr>
          <a:xfrm>
            <a:off x="9950562" y="5866357"/>
            <a:ext cx="1232820" cy="742548"/>
          </a:xfrm>
          <a:prstGeom prst="rect">
            <a:avLst/>
          </a:prstGeom>
        </p:spPr>
      </p:pic>
    </p:spTree>
    <p:extLst>
      <p:ext uri="{BB962C8B-B14F-4D97-AF65-F5344CB8AC3E}">
        <p14:creationId xmlns:p14="http://schemas.microsoft.com/office/powerpoint/2010/main" val="2540062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1257" y="209006"/>
            <a:ext cx="5577840" cy="1200329"/>
          </a:xfrm>
          <a:prstGeom prst="rect">
            <a:avLst/>
          </a:prstGeom>
          <a:noFill/>
        </p:spPr>
        <p:txBody>
          <a:bodyPr wrap="square" rtlCol="0">
            <a:spAutoFit/>
          </a:bodyPr>
          <a:lstStyle/>
          <a:p>
            <a:r>
              <a:rPr lang="en-GB" sz="3600" b="1" dirty="0"/>
              <a:t>Year 1 Spring term  </a:t>
            </a:r>
          </a:p>
          <a:p>
            <a:r>
              <a:rPr lang="en-GB" sz="3600" b="1" dirty="0"/>
              <a:t>Continents and Oceans</a:t>
            </a:r>
          </a:p>
        </p:txBody>
      </p:sp>
      <p:sp>
        <p:nvSpPr>
          <p:cNvPr id="6" name="Rectangle 5"/>
          <p:cNvSpPr/>
          <p:nvPr/>
        </p:nvSpPr>
        <p:spPr>
          <a:xfrm>
            <a:off x="209368" y="1685109"/>
            <a:ext cx="2325189" cy="4911634"/>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318379" y="237150"/>
            <a:ext cx="2795452" cy="6387737"/>
          </a:xfrm>
          <a:prstGeom prst="rect">
            <a:avLst/>
          </a:prstGeom>
          <a:solidFill>
            <a:schemeClr val="tx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2"/>
          <a:stretch>
            <a:fillRect/>
          </a:stretch>
        </p:blipFill>
        <p:spPr>
          <a:xfrm>
            <a:off x="9227355" y="209002"/>
            <a:ext cx="2847079" cy="6444031"/>
          </a:xfrm>
          <a:prstGeom prst="rect">
            <a:avLst/>
          </a:prstGeom>
        </p:spPr>
      </p:pic>
      <p:sp>
        <p:nvSpPr>
          <p:cNvPr id="9" name="TextBox 8"/>
          <p:cNvSpPr txBox="1"/>
          <p:nvPr/>
        </p:nvSpPr>
        <p:spPr>
          <a:xfrm>
            <a:off x="404949" y="1815737"/>
            <a:ext cx="2011680" cy="4770537"/>
          </a:xfrm>
          <a:prstGeom prst="rect">
            <a:avLst/>
          </a:prstGeom>
          <a:noFill/>
        </p:spPr>
        <p:txBody>
          <a:bodyPr wrap="square" rtlCol="0">
            <a:spAutoFit/>
          </a:bodyPr>
          <a:lstStyle/>
          <a:p>
            <a:r>
              <a:rPr lang="en-GB" sz="1600" b="1" u="sng" dirty="0">
                <a:solidFill>
                  <a:schemeClr val="bg1"/>
                </a:solidFill>
              </a:rPr>
              <a:t>Place Knowledge</a:t>
            </a:r>
          </a:p>
          <a:p>
            <a:r>
              <a:rPr lang="en-GB" sz="1600" dirty="0">
                <a:solidFill>
                  <a:schemeClr val="bg1"/>
                </a:solidFill>
              </a:rPr>
              <a:t>The children will learn the names of the seven continents and five oceans and understand where to locate them on a map of the world. They will begin to understand the location of hot and cold areas of the world and to understand how a journey can be made around the world.</a:t>
            </a:r>
          </a:p>
        </p:txBody>
      </p:sp>
      <p:pic>
        <p:nvPicPr>
          <p:cNvPr id="2" name="Picture 1"/>
          <p:cNvPicPr>
            <a:picLocks noChangeAspect="1"/>
          </p:cNvPicPr>
          <p:nvPr/>
        </p:nvPicPr>
        <p:blipFill>
          <a:blip r:embed="rId3"/>
          <a:stretch>
            <a:fillRect/>
          </a:stretch>
        </p:blipFill>
        <p:spPr>
          <a:xfrm>
            <a:off x="2652485" y="1685109"/>
            <a:ext cx="3599855" cy="2521131"/>
          </a:xfrm>
          <a:prstGeom prst="rect">
            <a:avLst/>
          </a:prstGeom>
        </p:spPr>
      </p:pic>
      <p:sp>
        <p:nvSpPr>
          <p:cNvPr id="4" name="TextBox 3"/>
          <p:cNvSpPr txBox="1"/>
          <p:nvPr/>
        </p:nvSpPr>
        <p:spPr>
          <a:xfrm>
            <a:off x="6384418" y="434645"/>
            <a:ext cx="2795452" cy="6186309"/>
          </a:xfrm>
          <a:prstGeom prst="rect">
            <a:avLst/>
          </a:prstGeom>
          <a:noFill/>
        </p:spPr>
        <p:txBody>
          <a:bodyPr wrap="square" rtlCol="0">
            <a:spAutoFit/>
          </a:bodyPr>
          <a:lstStyle/>
          <a:p>
            <a:r>
              <a:rPr lang="en-GB" b="1" u="sng" dirty="0">
                <a:solidFill>
                  <a:schemeClr val="bg1"/>
                </a:solidFill>
              </a:rPr>
              <a:t>Locational knowledge</a:t>
            </a:r>
          </a:p>
          <a:p>
            <a:endParaRPr lang="en-GB" b="1" u="sng" dirty="0">
              <a:solidFill>
                <a:schemeClr val="bg1"/>
              </a:solidFill>
            </a:endParaRPr>
          </a:p>
          <a:p>
            <a:r>
              <a:rPr lang="en-GB" dirty="0">
                <a:solidFill>
                  <a:schemeClr val="bg1"/>
                </a:solidFill>
              </a:rPr>
              <a:t>Identify and describe where places are.</a:t>
            </a:r>
          </a:p>
          <a:p>
            <a:endParaRPr lang="en-GB" dirty="0">
              <a:solidFill>
                <a:schemeClr val="bg1"/>
              </a:solidFill>
            </a:endParaRPr>
          </a:p>
          <a:p>
            <a:r>
              <a:rPr lang="en-GB" dirty="0">
                <a:solidFill>
                  <a:schemeClr val="bg1"/>
                </a:solidFill>
              </a:rPr>
              <a:t>Identify and describe what places are like.</a:t>
            </a:r>
          </a:p>
          <a:p>
            <a:endParaRPr lang="en-GB" dirty="0">
              <a:solidFill>
                <a:schemeClr val="bg1"/>
              </a:solidFill>
            </a:endParaRPr>
          </a:p>
          <a:p>
            <a:r>
              <a:rPr lang="en-GB" dirty="0">
                <a:solidFill>
                  <a:schemeClr val="bg1"/>
                </a:solidFill>
              </a:rPr>
              <a:t>Know that continents are land and oceans are water.</a:t>
            </a:r>
          </a:p>
          <a:p>
            <a:endParaRPr lang="en-GB" dirty="0">
              <a:solidFill>
                <a:schemeClr val="bg1"/>
              </a:solidFill>
            </a:endParaRPr>
          </a:p>
          <a:p>
            <a:r>
              <a:rPr lang="en-GB" dirty="0">
                <a:solidFill>
                  <a:schemeClr val="bg1"/>
                </a:solidFill>
              </a:rPr>
              <a:t>Locate the British Isles.</a:t>
            </a:r>
          </a:p>
          <a:p>
            <a:endParaRPr lang="en-GB" dirty="0">
              <a:solidFill>
                <a:schemeClr val="bg1"/>
              </a:solidFill>
            </a:endParaRPr>
          </a:p>
          <a:p>
            <a:r>
              <a:rPr lang="en-GB" dirty="0">
                <a:solidFill>
                  <a:schemeClr val="bg1"/>
                </a:solidFill>
              </a:rPr>
              <a:t>Describe some key features of a place.</a:t>
            </a:r>
          </a:p>
          <a:p>
            <a:endParaRPr lang="en-GB" dirty="0">
              <a:solidFill>
                <a:schemeClr val="bg1"/>
              </a:solidFill>
            </a:endParaRPr>
          </a:p>
          <a:p>
            <a:r>
              <a:rPr lang="en-GB" dirty="0">
                <a:solidFill>
                  <a:schemeClr val="bg1"/>
                </a:solidFill>
              </a:rPr>
              <a:t>Ask questions to find out about places</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10" name="TextBox 9"/>
          <p:cNvSpPr txBox="1"/>
          <p:nvPr/>
        </p:nvSpPr>
        <p:spPr>
          <a:xfrm>
            <a:off x="9293394" y="418011"/>
            <a:ext cx="2593806" cy="6447919"/>
          </a:xfrm>
          <a:prstGeom prst="rect">
            <a:avLst/>
          </a:prstGeom>
          <a:noFill/>
        </p:spPr>
        <p:txBody>
          <a:bodyPr wrap="square" rtlCol="0">
            <a:spAutoFit/>
          </a:bodyPr>
          <a:lstStyle/>
          <a:p>
            <a:r>
              <a:rPr lang="en-GB" b="1" u="sng" dirty="0">
                <a:solidFill>
                  <a:schemeClr val="bg1"/>
                </a:solidFill>
              </a:rPr>
              <a:t>Geographical skills</a:t>
            </a:r>
          </a:p>
          <a:p>
            <a:endParaRPr lang="en-GB" dirty="0">
              <a:solidFill>
                <a:schemeClr val="bg1"/>
              </a:solidFill>
            </a:endParaRPr>
          </a:p>
          <a:p>
            <a:pPr marL="285750" indent="-285750">
              <a:buFont typeface="Arial" panose="020B0604020202020204" pitchFamily="34" charset="0"/>
              <a:buChar char="•"/>
            </a:pPr>
            <a:r>
              <a:rPr lang="en-GB" sz="1700" dirty="0">
                <a:solidFill>
                  <a:schemeClr val="bg1"/>
                </a:solidFill>
              </a:rPr>
              <a:t>Use a map to locate land and sea.</a:t>
            </a:r>
          </a:p>
          <a:p>
            <a:pPr marL="285750" indent="-285750">
              <a:buFont typeface="Arial" panose="020B0604020202020204" pitchFamily="34" charset="0"/>
              <a:buChar char="•"/>
            </a:pPr>
            <a:r>
              <a:rPr lang="en-GB" sz="1700" dirty="0">
                <a:solidFill>
                  <a:schemeClr val="bg1"/>
                </a:solidFill>
              </a:rPr>
              <a:t>Identify the equator and where hot and cold continents are.</a:t>
            </a:r>
          </a:p>
          <a:p>
            <a:pPr marL="285750" indent="-285750">
              <a:buFont typeface="Arial" panose="020B0604020202020204" pitchFamily="34" charset="0"/>
              <a:buChar char="•"/>
            </a:pPr>
            <a:r>
              <a:rPr lang="en-GB" sz="1700" dirty="0">
                <a:solidFill>
                  <a:schemeClr val="bg1"/>
                </a:solidFill>
              </a:rPr>
              <a:t>Identify continents and oceans on a globe, an atlas and on a map of the world.</a:t>
            </a:r>
          </a:p>
          <a:p>
            <a:pPr marL="285750" indent="-285750">
              <a:buFont typeface="Arial" panose="020B0604020202020204" pitchFamily="34" charset="0"/>
              <a:buChar char="•"/>
            </a:pPr>
            <a:r>
              <a:rPr lang="en-GB" sz="1700" dirty="0">
                <a:solidFill>
                  <a:schemeClr val="bg1"/>
                </a:solidFill>
              </a:rPr>
              <a:t>Label continents and oceans on a map of the world.</a:t>
            </a:r>
          </a:p>
          <a:p>
            <a:pPr marL="285750" indent="-285750">
              <a:buFont typeface="Arial" panose="020B0604020202020204" pitchFamily="34" charset="0"/>
              <a:buChar char="•"/>
            </a:pPr>
            <a:r>
              <a:rPr lang="en-GB" sz="1700" dirty="0">
                <a:solidFill>
                  <a:schemeClr val="bg1"/>
                </a:solidFill>
              </a:rPr>
              <a:t>Use a key on a map.</a:t>
            </a:r>
          </a:p>
          <a:p>
            <a:pPr marL="285750" indent="-285750">
              <a:buFont typeface="Arial" panose="020B0604020202020204" pitchFamily="34" charset="0"/>
              <a:buChar char="•"/>
            </a:pPr>
            <a:r>
              <a:rPr lang="en-GB" sz="1700" dirty="0">
                <a:solidFill>
                  <a:schemeClr val="bg1"/>
                </a:solidFill>
              </a:rPr>
              <a:t>Use a map to create a journey line.</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3891501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7371" y="1365277"/>
            <a:ext cx="5217458" cy="1701912"/>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a:stretch>
            <a:fillRect/>
          </a:stretch>
        </p:blipFill>
        <p:spPr>
          <a:xfrm>
            <a:off x="6299073" y="211138"/>
            <a:ext cx="5326508" cy="2948828"/>
          </a:xfrm>
          <a:prstGeom prst="rect">
            <a:avLst/>
          </a:prstGeom>
        </p:spPr>
      </p:pic>
      <p:sp>
        <p:nvSpPr>
          <p:cNvPr id="7" name="Rectangle 6"/>
          <p:cNvSpPr/>
          <p:nvPr/>
        </p:nvSpPr>
        <p:spPr>
          <a:xfrm>
            <a:off x="53974" y="3266329"/>
            <a:ext cx="12138025" cy="3447980"/>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849313" y="1393420"/>
            <a:ext cx="4854388" cy="2585323"/>
          </a:xfrm>
          <a:prstGeom prst="rect">
            <a:avLst/>
          </a:prstGeom>
          <a:noFill/>
        </p:spPr>
        <p:txBody>
          <a:bodyPr wrap="square" rtlCol="0">
            <a:spAutoFit/>
          </a:bodyPr>
          <a:lstStyle/>
          <a:p>
            <a:r>
              <a:rPr lang="en-GB" b="1" u="sng" dirty="0">
                <a:solidFill>
                  <a:schemeClr val="bg1"/>
                </a:solidFill>
              </a:rPr>
              <a:t>Human Geographical Features</a:t>
            </a:r>
          </a:p>
          <a:p>
            <a:r>
              <a:rPr lang="en-GB" dirty="0">
                <a:solidFill>
                  <a:schemeClr val="bg1"/>
                </a:solidFill>
              </a:rPr>
              <a:t>Population </a:t>
            </a:r>
          </a:p>
          <a:p>
            <a:r>
              <a:rPr lang="en-GB" dirty="0">
                <a:solidFill>
                  <a:schemeClr val="bg1"/>
                </a:solidFill>
              </a:rPr>
              <a:t>Country</a:t>
            </a:r>
          </a:p>
          <a:p>
            <a:r>
              <a:rPr lang="en-GB" dirty="0">
                <a:solidFill>
                  <a:schemeClr val="bg1"/>
                </a:solidFill>
              </a:rPr>
              <a:t>Town</a:t>
            </a:r>
          </a:p>
          <a:p>
            <a:r>
              <a:rPr lang="en-GB" dirty="0">
                <a:solidFill>
                  <a:schemeClr val="bg1"/>
                </a:solidFill>
              </a:rPr>
              <a:t>City </a:t>
            </a:r>
          </a:p>
          <a:p>
            <a:r>
              <a:rPr lang="en-GB" dirty="0">
                <a:solidFill>
                  <a:schemeClr val="bg1"/>
                </a:solidFill>
              </a:rPr>
              <a:t>Village </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10" name="TextBox 9"/>
          <p:cNvSpPr txBox="1"/>
          <p:nvPr/>
        </p:nvSpPr>
        <p:spPr>
          <a:xfrm>
            <a:off x="6570826" y="316019"/>
            <a:ext cx="4276165" cy="3570208"/>
          </a:xfrm>
          <a:prstGeom prst="rect">
            <a:avLst/>
          </a:prstGeom>
          <a:noFill/>
        </p:spPr>
        <p:txBody>
          <a:bodyPr wrap="square" rtlCol="0">
            <a:spAutoFit/>
          </a:bodyPr>
          <a:lstStyle/>
          <a:p>
            <a:r>
              <a:rPr lang="en-GB" sz="1600" b="1" u="sng" dirty="0">
                <a:solidFill>
                  <a:schemeClr val="bg1"/>
                </a:solidFill>
              </a:rPr>
              <a:t>Physical Geographical Features</a:t>
            </a:r>
          </a:p>
          <a:p>
            <a:r>
              <a:rPr lang="en-GB" sz="1600" dirty="0">
                <a:solidFill>
                  <a:schemeClr val="bg1"/>
                </a:solidFill>
              </a:rPr>
              <a:t>Continent            jungle         </a:t>
            </a:r>
          </a:p>
          <a:p>
            <a:r>
              <a:rPr lang="en-GB" sz="1600" dirty="0">
                <a:solidFill>
                  <a:schemeClr val="bg1"/>
                </a:solidFill>
              </a:rPr>
              <a:t>Ocean                 desert    </a:t>
            </a:r>
          </a:p>
          <a:p>
            <a:r>
              <a:rPr lang="en-GB" sz="1600" dirty="0">
                <a:solidFill>
                  <a:schemeClr val="bg1"/>
                </a:solidFill>
              </a:rPr>
              <a:t>Sea                       iceberg </a:t>
            </a:r>
          </a:p>
          <a:p>
            <a:r>
              <a:rPr lang="en-GB" sz="1600" dirty="0">
                <a:solidFill>
                  <a:schemeClr val="bg1"/>
                </a:solidFill>
              </a:rPr>
              <a:t>Island                   </a:t>
            </a:r>
          </a:p>
          <a:p>
            <a:r>
              <a:rPr lang="en-GB" sz="1600" dirty="0">
                <a:solidFill>
                  <a:schemeClr val="bg1"/>
                </a:solidFill>
              </a:rPr>
              <a:t>Land </a:t>
            </a:r>
          </a:p>
          <a:p>
            <a:r>
              <a:rPr lang="en-GB" sz="1600" dirty="0">
                <a:solidFill>
                  <a:schemeClr val="bg1"/>
                </a:solidFill>
              </a:rPr>
              <a:t>Equator</a:t>
            </a:r>
          </a:p>
          <a:p>
            <a:r>
              <a:rPr lang="en-GB" sz="1600" dirty="0">
                <a:solidFill>
                  <a:schemeClr val="bg1"/>
                </a:solidFill>
              </a:rPr>
              <a:t>North pole</a:t>
            </a:r>
          </a:p>
          <a:p>
            <a:r>
              <a:rPr lang="en-GB" sz="1600" dirty="0">
                <a:solidFill>
                  <a:schemeClr val="bg1"/>
                </a:solidFill>
              </a:rPr>
              <a:t>South pole</a:t>
            </a:r>
          </a:p>
          <a:p>
            <a:r>
              <a:rPr lang="en-GB" sz="1600" dirty="0">
                <a:solidFill>
                  <a:schemeClr val="bg1"/>
                </a:solidFill>
              </a:rPr>
              <a:t>Climate          </a:t>
            </a:r>
          </a:p>
          <a:p>
            <a:endParaRPr lang="en-GB" sz="1600" dirty="0">
              <a:solidFill>
                <a:schemeClr val="bg1"/>
              </a:solidFill>
            </a:endParaRPr>
          </a:p>
          <a:p>
            <a:endParaRPr lang="en-GB" dirty="0">
              <a:solidFill>
                <a:schemeClr val="bg1"/>
              </a:solidFill>
            </a:endParaRPr>
          </a:p>
          <a:p>
            <a:endParaRPr lang="en-GB" sz="1600" dirty="0">
              <a:solidFill>
                <a:schemeClr val="bg1"/>
              </a:solidFill>
            </a:endParaRPr>
          </a:p>
          <a:p>
            <a:endParaRPr lang="en-GB" sz="1600" dirty="0">
              <a:solidFill>
                <a:schemeClr val="bg1"/>
              </a:solidFill>
            </a:endParaRPr>
          </a:p>
        </p:txBody>
      </p:sp>
      <p:sp>
        <p:nvSpPr>
          <p:cNvPr id="11" name="TextBox 10"/>
          <p:cNvSpPr txBox="1"/>
          <p:nvPr/>
        </p:nvSpPr>
        <p:spPr>
          <a:xfrm>
            <a:off x="640007" y="3353572"/>
            <a:ext cx="5970495" cy="1415772"/>
          </a:xfrm>
          <a:prstGeom prst="rect">
            <a:avLst/>
          </a:prstGeom>
          <a:noFill/>
        </p:spPr>
        <p:txBody>
          <a:bodyPr wrap="square" rtlCol="0">
            <a:spAutoFit/>
          </a:bodyPr>
          <a:lstStyle/>
          <a:p>
            <a:r>
              <a:rPr lang="en-GB" b="1" u="sng" dirty="0">
                <a:solidFill>
                  <a:schemeClr val="bg1"/>
                </a:solidFill>
              </a:rPr>
              <a:t>Vocabulary</a:t>
            </a:r>
          </a:p>
          <a:p>
            <a:endParaRPr lang="en-GB" b="1" u="sng" dirty="0">
              <a:solidFill>
                <a:schemeClr val="bg1"/>
              </a:solidFill>
            </a:endParaRPr>
          </a:p>
          <a:p>
            <a:endParaRPr lang="en-GB" b="1" u="sng" dirty="0">
              <a:solidFill>
                <a:schemeClr val="bg1"/>
              </a:solidFill>
            </a:endParaRPr>
          </a:p>
          <a:p>
            <a:endParaRPr lang="en-GB" b="1" u="sng" dirty="0">
              <a:solidFill>
                <a:schemeClr val="bg1"/>
              </a:solidFill>
            </a:endParaRPr>
          </a:p>
          <a:p>
            <a:endParaRPr lang="en-GB" sz="1400" dirty="0">
              <a:solidFill>
                <a:schemeClr val="bg1"/>
              </a:solidFill>
            </a:endParaRPr>
          </a:p>
        </p:txBody>
      </p:sp>
      <p:pic>
        <p:nvPicPr>
          <p:cNvPr id="2" name="Picture 1"/>
          <p:cNvPicPr>
            <a:picLocks noChangeAspect="1"/>
          </p:cNvPicPr>
          <p:nvPr/>
        </p:nvPicPr>
        <p:blipFill>
          <a:blip r:embed="rId3"/>
          <a:stretch>
            <a:fillRect/>
          </a:stretch>
        </p:blipFill>
        <p:spPr>
          <a:xfrm>
            <a:off x="-24385" y="0"/>
            <a:ext cx="5791702" cy="1511939"/>
          </a:xfrm>
          <a:prstGeom prst="rect">
            <a:avLst/>
          </a:prstGeom>
        </p:spPr>
      </p:pic>
      <p:pic>
        <p:nvPicPr>
          <p:cNvPr id="24" name="Picture 23"/>
          <p:cNvPicPr>
            <a:picLocks noChangeAspect="1"/>
          </p:cNvPicPr>
          <p:nvPr/>
        </p:nvPicPr>
        <p:blipFill>
          <a:blip r:embed="rId4"/>
          <a:stretch>
            <a:fillRect/>
          </a:stretch>
        </p:blipFill>
        <p:spPr>
          <a:xfrm>
            <a:off x="163802" y="3704334"/>
            <a:ext cx="6259189" cy="2819400"/>
          </a:xfrm>
          <a:prstGeom prst="rect">
            <a:avLst/>
          </a:prstGeom>
        </p:spPr>
      </p:pic>
      <p:pic>
        <p:nvPicPr>
          <p:cNvPr id="25" name="Picture 24"/>
          <p:cNvPicPr>
            <a:picLocks noChangeAspect="1"/>
          </p:cNvPicPr>
          <p:nvPr/>
        </p:nvPicPr>
        <p:blipFill>
          <a:blip r:embed="rId5"/>
          <a:stretch>
            <a:fillRect/>
          </a:stretch>
        </p:blipFill>
        <p:spPr>
          <a:xfrm>
            <a:off x="6469178" y="3704334"/>
            <a:ext cx="5663850" cy="2333625"/>
          </a:xfrm>
          <a:prstGeom prst="rect">
            <a:avLst/>
          </a:prstGeom>
        </p:spPr>
      </p:pic>
    </p:spTree>
    <p:extLst>
      <p:ext uri="{BB962C8B-B14F-4D97-AF65-F5344CB8AC3E}">
        <p14:creationId xmlns:p14="http://schemas.microsoft.com/office/powerpoint/2010/main" val="60223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4415246" cy="821833"/>
          </a:xfrm>
          <a:prstGeom prst="rect">
            <a:avLst/>
          </a:prstGeom>
        </p:spPr>
      </p:pic>
      <p:sp>
        <p:nvSpPr>
          <p:cNvPr id="5" name="Rectangle 4"/>
          <p:cNvSpPr/>
          <p:nvPr/>
        </p:nvSpPr>
        <p:spPr>
          <a:xfrm>
            <a:off x="91440" y="821834"/>
            <a:ext cx="12004766" cy="5916780"/>
          </a:xfrm>
          <a:prstGeom prst="rect">
            <a:avLst/>
          </a:prstGeom>
          <a:ln w="762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TextBox 5"/>
          <p:cNvSpPr txBox="1"/>
          <p:nvPr/>
        </p:nvSpPr>
        <p:spPr>
          <a:xfrm>
            <a:off x="4833257" y="0"/>
            <a:ext cx="6217920" cy="461665"/>
          </a:xfrm>
          <a:prstGeom prst="rect">
            <a:avLst/>
          </a:prstGeom>
          <a:noFill/>
        </p:spPr>
        <p:txBody>
          <a:bodyPr wrap="square" rtlCol="0">
            <a:spAutoFit/>
          </a:bodyPr>
          <a:lstStyle/>
          <a:p>
            <a:r>
              <a:rPr lang="en-GB" sz="2400" b="1" u="sng" dirty="0">
                <a:solidFill>
                  <a:schemeClr val="bg1"/>
                </a:solidFill>
              </a:rPr>
              <a:t>Vocabulary continued</a:t>
            </a:r>
          </a:p>
        </p:txBody>
      </p:sp>
      <p:pic>
        <p:nvPicPr>
          <p:cNvPr id="8" name="Picture 7"/>
          <p:cNvPicPr>
            <a:picLocks noChangeAspect="1"/>
          </p:cNvPicPr>
          <p:nvPr/>
        </p:nvPicPr>
        <p:blipFill>
          <a:blip r:embed="rId3"/>
          <a:stretch>
            <a:fillRect/>
          </a:stretch>
        </p:blipFill>
        <p:spPr>
          <a:xfrm>
            <a:off x="6230574" y="859587"/>
            <a:ext cx="5865632" cy="1076325"/>
          </a:xfrm>
          <a:prstGeom prst="rect">
            <a:avLst/>
          </a:prstGeom>
        </p:spPr>
      </p:pic>
      <p:pic>
        <p:nvPicPr>
          <p:cNvPr id="9" name="Picture 8"/>
          <p:cNvPicPr>
            <a:picLocks noChangeAspect="1"/>
          </p:cNvPicPr>
          <p:nvPr/>
        </p:nvPicPr>
        <p:blipFill>
          <a:blip r:embed="rId4"/>
          <a:stretch>
            <a:fillRect/>
          </a:stretch>
        </p:blipFill>
        <p:spPr>
          <a:xfrm>
            <a:off x="6242004" y="1935912"/>
            <a:ext cx="5842772" cy="2362200"/>
          </a:xfrm>
          <a:prstGeom prst="rect">
            <a:avLst/>
          </a:prstGeom>
        </p:spPr>
      </p:pic>
      <p:pic>
        <p:nvPicPr>
          <p:cNvPr id="10" name="Picture 9"/>
          <p:cNvPicPr>
            <a:picLocks noChangeAspect="1"/>
          </p:cNvPicPr>
          <p:nvPr/>
        </p:nvPicPr>
        <p:blipFill>
          <a:blip r:embed="rId5"/>
          <a:stretch>
            <a:fillRect/>
          </a:stretch>
        </p:blipFill>
        <p:spPr>
          <a:xfrm>
            <a:off x="6230574" y="4267385"/>
            <a:ext cx="5865632" cy="2460987"/>
          </a:xfrm>
          <a:prstGeom prst="rect">
            <a:avLst/>
          </a:prstGeom>
        </p:spPr>
      </p:pic>
      <p:pic>
        <p:nvPicPr>
          <p:cNvPr id="11" name="Picture 10"/>
          <p:cNvPicPr>
            <a:picLocks noChangeAspect="1"/>
          </p:cNvPicPr>
          <p:nvPr/>
        </p:nvPicPr>
        <p:blipFill>
          <a:blip r:embed="rId6"/>
          <a:stretch>
            <a:fillRect/>
          </a:stretch>
        </p:blipFill>
        <p:spPr>
          <a:xfrm>
            <a:off x="91440" y="3949496"/>
            <a:ext cx="6161994" cy="2789117"/>
          </a:xfrm>
          <a:prstGeom prst="rect">
            <a:avLst/>
          </a:prstGeom>
        </p:spPr>
      </p:pic>
      <p:pic>
        <p:nvPicPr>
          <p:cNvPr id="3" name="Picture 2"/>
          <p:cNvPicPr>
            <a:picLocks noChangeAspect="1"/>
          </p:cNvPicPr>
          <p:nvPr/>
        </p:nvPicPr>
        <p:blipFill>
          <a:blip r:embed="rId7"/>
          <a:stretch>
            <a:fillRect/>
          </a:stretch>
        </p:blipFill>
        <p:spPr>
          <a:xfrm>
            <a:off x="83549" y="859587"/>
            <a:ext cx="6147026" cy="3079667"/>
          </a:xfrm>
          <a:prstGeom prst="rect">
            <a:avLst/>
          </a:prstGeom>
        </p:spPr>
      </p:pic>
    </p:spTree>
    <p:extLst>
      <p:ext uri="{BB962C8B-B14F-4D97-AF65-F5344CB8AC3E}">
        <p14:creationId xmlns:p14="http://schemas.microsoft.com/office/powerpoint/2010/main" val="371285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1256" y="209006"/>
            <a:ext cx="6413863" cy="1200329"/>
          </a:xfrm>
          <a:prstGeom prst="rect">
            <a:avLst/>
          </a:prstGeom>
          <a:noFill/>
        </p:spPr>
        <p:txBody>
          <a:bodyPr wrap="square" rtlCol="0">
            <a:spAutoFit/>
          </a:bodyPr>
          <a:lstStyle/>
          <a:p>
            <a:r>
              <a:rPr lang="en-GB" sz="3600" b="1" dirty="0"/>
              <a:t>Year 1 Summer term  </a:t>
            </a:r>
          </a:p>
          <a:p>
            <a:r>
              <a:rPr lang="en-GB" sz="3600" b="1" dirty="0"/>
              <a:t>Seasonal weather patterns</a:t>
            </a:r>
          </a:p>
        </p:txBody>
      </p:sp>
      <p:sp>
        <p:nvSpPr>
          <p:cNvPr id="6" name="Rectangle 5"/>
          <p:cNvSpPr/>
          <p:nvPr/>
        </p:nvSpPr>
        <p:spPr>
          <a:xfrm>
            <a:off x="261257" y="1685109"/>
            <a:ext cx="2325189" cy="4911634"/>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318379" y="237150"/>
            <a:ext cx="2795452" cy="6387737"/>
          </a:xfrm>
          <a:prstGeom prst="rect">
            <a:avLst/>
          </a:prstGeom>
          <a:solidFill>
            <a:schemeClr val="tx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2"/>
          <a:stretch>
            <a:fillRect/>
          </a:stretch>
        </p:blipFill>
        <p:spPr>
          <a:xfrm>
            <a:off x="9227355" y="209002"/>
            <a:ext cx="2847079" cy="6444031"/>
          </a:xfrm>
          <a:prstGeom prst="rect">
            <a:avLst/>
          </a:prstGeom>
        </p:spPr>
      </p:pic>
      <p:sp>
        <p:nvSpPr>
          <p:cNvPr id="9" name="TextBox 8"/>
          <p:cNvSpPr txBox="1"/>
          <p:nvPr/>
        </p:nvSpPr>
        <p:spPr>
          <a:xfrm>
            <a:off x="404949" y="1815737"/>
            <a:ext cx="2011680" cy="4401205"/>
          </a:xfrm>
          <a:prstGeom prst="rect">
            <a:avLst/>
          </a:prstGeom>
          <a:noFill/>
        </p:spPr>
        <p:txBody>
          <a:bodyPr wrap="square" rtlCol="0">
            <a:spAutoFit/>
          </a:bodyPr>
          <a:lstStyle/>
          <a:p>
            <a:pPr algn="ctr"/>
            <a:r>
              <a:rPr lang="en-GB" sz="1600" b="1" u="sng" dirty="0">
                <a:solidFill>
                  <a:schemeClr val="bg1"/>
                </a:solidFill>
              </a:rPr>
              <a:t>Knowledge</a:t>
            </a:r>
          </a:p>
          <a:p>
            <a:endParaRPr lang="en-GB" sz="1400" b="1" u="sng" dirty="0">
              <a:solidFill>
                <a:schemeClr val="bg1"/>
              </a:solidFill>
            </a:endParaRPr>
          </a:p>
          <a:p>
            <a:r>
              <a:rPr lang="en-GB" sz="1400" dirty="0">
                <a:solidFill>
                  <a:schemeClr val="bg1"/>
                </a:solidFill>
              </a:rPr>
              <a:t>The children will build on from the work that they have covered in Science to understand the seasons of the year. They will learn to identify seasonal weather patterns in the context of the UK. They will begin to understand why forecasting the weather is important and how weather can impact on people’s lives in the UK.</a:t>
            </a:r>
          </a:p>
        </p:txBody>
      </p:sp>
      <p:pic>
        <p:nvPicPr>
          <p:cNvPr id="2" name="Picture 1"/>
          <p:cNvPicPr>
            <a:picLocks noChangeAspect="1"/>
          </p:cNvPicPr>
          <p:nvPr/>
        </p:nvPicPr>
        <p:blipFill>
          <a:blip r:embed="rId3"/>
          <a:stretch>
            <a:fillRect/>
          </a:stretch>
        </p:blipFill>
        <p:spPr>
          <a:xfrm>
            <a:off x="2667001" y="1685109"/>
            <a:ext cx="3568959" cy="1998617"/>
          </a:xfrm>
          <a:prstGeom prst="rect">
            <a:avLst/>
          </a:prstGeom>
        </p:spPr>
      </p:pic>
      <p:sp>
        <p:nvSpPr>
          <p:cNvPr id="3" name="TextBox 2"/>
          <p:cNvSpPr txBox="1"/>
          <p:nvPr/>
        </p:nvSpPr>
        <p:spPr>
          <a:xfrm>
            <a:off x="6453051" y="365760"/>
            <a:ext cx="2508069" cy="7048083"/>
          </a:xfrm>
          <a:prstGeom prst="rect">
            <a:avLst/>
          </a:prstGeom>
          <a:noFill/>
        </p:spPr>
        <p:txBody>
          <a:bodyPr wrap="square" rtlCol="0">
            <a:spAutoFit/>
          </a:bodyPr>
          <a:lstStyle/>
          <a:p>
            <a:pPr algn="ctr"/>
            <a:r>
              <a:rPr lang="en-GB" b="1" u="sng" dirty="0">
                <a:solidFill>
                  <a:schemeClr val="bg1"/>
                </a:solidFill>
              </a:rPr>
              <a:t>Geographical skills</a:t>
            </a:r>
          </a:p>
          <a:p>
            <a:pPr algn="ctr"/>
            <a:endParaRPr lang="en-GB" b="1" u="sng" dirty="0">
              <a:solidFill>
                <a:schemeClr val="bg1"/>
              </a:solidFill>
            </a:endParaRPr>
          </a:p>
          <a:p>
            <a:r>
              <a:rPr lang="en-GB" sz="1400" dirty="0">
                <a:solidFill>
                  <a:schemeClr val="bg1"/>
                </a:solidFill>
              </a:rPr>
              <a:t>Explain how countries have different climates which can be hot or cold. </a:t>
            </a:r>
          </a:p>
          <a:p>
            <a:endParaRPr lang="en-GB" sz="1400" dirty="0">
              <a:solidFill>
                <a:schemeClr val="bg1"/>
              </a:solidFill>
            </a:endParaRPr>
          </a:p>
          <a:p>
            <a:r>
              <a:rPr lang="en-GB" sz="1400" dirty="0">
                <a:solidFill>
                  <a:schemeClr val="bg1"/>
                </a:solidFill>
              </a:rPr>
              <a:t>Recognise and name types of weather that happen in the UK. </a:t>
            </a:r>
          </a:p>
          <a:p>
            <a:endParaRPr lang="en-GB" sz="1400" dirty="0">
              <a:solidFill>
                <a:schemeClr val="bg1"/>
              </a:solidFill>
            </a:endParaRPr>
          </a:p>
          <a:p>
            <a:r>
              <a:rPr lang="en-GB" sz="1400" dirty="0">
                <a:solidFill>
                  <a:schemeClr val="bg1"/>
                </a:solidFill>
              </a:rPr>
              <a:t>Explain some ways the weather affects us in the clothes we wear, how we travel and the things we do. 	</a:t>
            </a:r>
          </a:p>
          <a:p>
            <a:endParaRPr lang="en-GB" sz="1400" dirty="0">
              <a:solidFill>
                <a:schemeClr val="bg1"/>
              </a:solidFill>
            </a:endParaRPr>
          </a:p>
          <a:p>
            <a:r>
              <a:rPr lang="en-GB" sz="1400" dirty="0">
                <a:solidFill>
                  <a:schemeClr val="bg1"/>
                </a:solidFill>
              </a:rPr>
              <a:t>Record weather over a given time</a:t>
            </a:r>
          </a:p>
          <a:p>
            <a:endParaRPr lang="en-GB" sz="1400" dirty="0">
              <a:solidFill>
                <a:schemeClr val="bg1"/>
              </a:solidFill>
            </a:endParaRPr>
          </a:p>
          <a:p>
            <a:r>
              <a:rPr lang="en-GB" sz="1400" dirty="0">
                <a:solidFill>
                  <a:schemeClr val="bg1"/>
                </a:solidFill>
              </a:rPr>
              <a:t>Use weather symbols to describe and forecast weather.</a:t>
            </a:r>
          </a:p>
          <a:p>
            <a:endParaRPr lang="en-GB" sz="1400" dirty="0">
              <a:solidFill>
                <a:schemeClr val="bg1"/>
              </a:solidFill>
            </a:endParaRPr>
          </a:p>
          <a:p>
            <a:r>
              <a:rPr lang="en-GB" sz="1400" dirty="0">
                <a:solidFill>
                  <a:schemeClr val="bg1"/>
                </a:solidFill>
              </a:rPr>
              <a:t>Record observations</a:t>
            </a:r>
          </a:p>
          <a:p>
            <a:endParaRPr lang="en-GB" dirty="0">
              <a:solidFill>
                <a:schemeClr val="bg1"/>
              </a:solidFill>
            </a:endParaRPr>
          </a:p>
          <a:p>
            <a:endParaRPr lang="en-GB" dirty="0">
              <a:solidFill>
                <a:schemeClr val="bg1"/>
              </a:solidFill>
            </a:endParaRPr>
          </a:p>
          <a:p>
            <a:r>
              <a:rPr lang="en-GB" dirty="0">
                <a:solidFill>
                  <a:schemeClr val="bg1"/>
                </a:solidFill>
              </a:rPr>
              <a:t>	</a:t>
            </a:r>
          </a:p>
          <a:p>
            <a:r>
              <a:rPr lang="en-GB" dirty="0">
                <a:solidFill>
                  <a:schemeClr val="bg1"/>
                </a:solidFill>
              </a:rPr>
              <a:t>	</a:t>
            </a:r>
          </a:p>
          <a:p>
            <a:endParaRPr lang="en-GB" dirty="0">
              <a:solidFill>
                <a:schemeClr val="bg1"/>
              </a:solidFill>
            </a:endParaRPr>
          </a:p>
          <a:p>
            <a:endParaRPr lang="en-GB" dirty="0">
              <a:solidFill>
                <a:schemeClr val="bg1"/>
              </a:solidFill>
            </a:endParaRPr>
          </a:p>
        </p:txBody>
      </p:sp>
      <p:sp>
        <p:nvSpPr>
          <p:cNvPr id="4" name="TextBox 3"/>
          <p:cNvSpPr txBox="1"/>
          <p:nvPr/>
        </p:nvSpPr>
        <p:spPr>
          <a:xfrm>
            <a:off x="9457509" y="365760"/>
            <a:ext cx="2259874" cy="6555641"/>
          </a:xfrm>
          <a:prstGeom prst="rect">
            <a:avLst/>
          </a:prstGeom>
          <a:noFill/>
        </p:spPr>
        <p:txBody>
          <a:bodyPr wrap="square" rtlCol="0">
            <a:spAutoFit/>
          </a:bodyPr>
          <a:lstStyle/>
          <a:p>
            <a:pPr algn="ctr"/>
            <a:r>
              <a:rPr lang="en-GB" b="1" u="sng" dirty="0">
                <a:solidFill>
                  <a:schemeClr val="bg1"/>
                </a:solidFill>
              </a:rPr>
              <a:t>Vocabulary</a:t>
            </a:r>
          </a:p>
          <a:p>
            <a:pPr algn="ctr"/>
            <a:r>
              <a:rPr lang="en-GB" sz="1600" dirty="0">
                <a:solidFill>
                  <a:schemeClr val="bg1"/>
                </a:solidFill>
              </a:rPr>
              <a:t>Weather</a:t>
            </a:r>
          </a:p>
          <a:p>
            <a:pPr algn="ctr"/>
            <a:r>
              <a:rPr lang="en-GB" sz="1400" dirty="0" err="1">
                <a:solidFill>
                  <a:schemeClr val="bg1"/>
                </a:solidFill>
              </a:rPr>
              <a:t>Uk</a:t>
            </a:r>
            <a:endParaRPr lang="en-GB" sz="1400" dirty="0">
              <a:solidFill>
                <a:schemeClr val="bg1"/>
              </a:solidFill>
            </a:endParaRPr>
          </a:p>
          <a:p>
            <a:pPr algn="ctr"/>
            <a:r>
              <a:rPr lang="en-GB" sz="1400" dirty="0">
                <a:solidFill>
                  <a:schemeClr val="bg1"/>
                </a:solidFill>
              </a:rPr>
              <a:t>Temperature</a:t>
            </a:r>
          </a:p>
          <a:p>
            <a:pPr algn="ctr"/>
            <a:r>
              <a:rPr lang="en-GB" sz="1400" dirty="0">
                <a:solidFill>
                  <a:schemeClr val="bg1"/>
                </a:solidFill>
              </a:rPr>
              <a:t>Thermometer </a:t>
            </a:r>
          </a:p>
          <a:p>
            <a:pPr algn="ctr"/>
            <a:r>
              <a:rPr lang="en-GB" sz="1400" dirty="0">
                <a:solidFill>
                  <a:schemeClr val="bg1"/>
                </a:solidFill>
              </a:rPr>
              <a:t>Wind</a:t>
            </a:r>
          </a:p>
          <a:p>
            <a:pPr algn="ctr"/>
            <a:r>
              <a:rPr lang="en-GB" sz="1400" dirty="0">
                <a:solidFill>
                  <a:schemeClr val="bg1"/>
                </a:solidFill>
              </a:rPr>
              <a:t>Rain</a:t>
            </a:r>
          </a:p>
          <a:p>
            <a:pPr algn="ctr"/>
            <a:r>
              <a:rPr lang="en-GB" sz="1400" dirty="0">
                <a:solidFill>
                  <a:schemeClr val="bg1"/>
                </a:solidFill>
              </a:rPr>
              <a:t>Sun</a:t>
            </a:r>
          </a:p>
          <a:p>
            <a:pPr algn="ctr"/>
            <a:r>
              <a:rPr lang="en-GB" sz="1400" dirty="0">
                <a:solidFill>
                  <a:schemeClr val="bg1"/>
                </a:solidFill>
              </a:rPr>
              <a:t>Cloud</a:t>
            </a:r>
          </a:p>
          <a:p>
            <a:pPr algn="ctr"/>
            <a:r>
              <a:rPr lang="en-GB" sz="1400" dirty="0">
                <a:solidFill>
                  <a:schemeClr val="bg1"/>
                </a:solidFill>
              </a:rPr>
              <a:t>Seasons</a:t>
            </a:r>
          </a:p>
          <a:p>
            <a:pPr algn="ctr"/>
            <a:r>
              <a:rPr lang="en-GB" sz="1400" dirty="0">
                <a:solidFill>
                  <a:schemeClr val="bg1"/>
                </a:solidFill>
              </a:rPr>
              <a:t>Change </a:t>
            </a:r>
          </a:p>
          <a:p>
            <a:pPr algn="ctr"/>
            <a:r>
              <a:rPr lang="en-GB" sz="1400" dirty="0">
                <a:solidFill>
                  <a:schemeClr val="bg1"/>
                </a:solidFill>
              </a:rPr>
              <a:t>Affect </a:t>
            </a:r>
          </a:p>
          <a:p>
            <a:pPr algn="ctr"/>
            <a:r>
              <a:rPr lang="en-GB" sz="1400" dirty="0">
                <a:solidFill>
                  <a:schemeClr val="bg1"/>
                </a:solidFill>
              </a:rPr>
              <a:t>Spring </a:t>
            </a:r>
          </a:p>
          <a:p>
            <a:pPr algn="ctr"/>
            <a:r>
              <a:rPr lang="en-GB" sz="1400" dirty="0">
                <a:solidFill>
                  <a:schemeClr val="bg1"/>
                </a:solidFill>
              </a:rPr>
              <a:t>Summer </a:t>
            </a:r>
          </a:p>
          <a:p>
            <a:pPr algn="ctr"/>
            <a:r>
              <a:rPr lang="en-GB" sz="1400" dirty="0">
                <a:solidFill>
                  <a:schemeClr val="bg1"/>
                </a:solidFill>
              </a:rPr>
              <a:t>Autumn </a:t>
            </a:r>
          </a:p>
          <a:p>
            <a:pPr algn="ctr"/>
            <a:r>
              <a:rPr lang="en-GB" sz="1400" dirty="0">
                <a:solidFill>
                  <a:schemeClr val="bg1"/>
                </a:solidFill>
              </a:rPr>
              <a:t>Winter</a:t>
            </a:r>
          </a:p>
          <a:p>
            <a:pPr algn="ctr"/>
            <a:r>
              <a:rPr lang="en-GB" sz="1400" dirty="0">
                <a:solidFill>
                  <a:schemeClr val="bg1"/>
                </a:solidFill>
              </a:rPr>
              <a:t>Forecast</a:t>
            </a:r>
          </a:p>
          <a:p>
            <a:pPr algn="ctr"/>
            <a:r>
              <a:rPr lang="en-GB" sz="1400" dirty="0">
                <a:solidFill>
                  <a:schemeClr val="bg1"/>
                </a:solidFill>
              </a:rPr>
              <a:t>Observe </a:t>
            </a:r>
          </a:p>
          <a:p>
            <a:pPr algn="ctr"/>
            <a:r>
              <a:rPr lang="en-GB" sz="1400" dirty="0">
                <a:solidFill>
                  <a:schemeClr val="bg1"/>
                </a:solidFill>
              </a:rPr>
              <a:t>Record</a:t>
            </a:r>
          </a:p>
          <a:p>
            <a:pPr algn="ctr"/>
            <a:r>
              <a:rPr lang="en-GB" sz="1400" dirty="0">
                <a:solidFill>
                  <a:schemeClr val="bg1"/>
                </a:solidFill>
              </a:rPr>
              <a:t>Cool</a:t>
            </a:r>
          </a:p>
          <a:p>
            <a:pPr algn="ctr"/>
            <a:r>
              <a:rPr lang="en-GB" sz="1400" dirty="0">
                <a:solidFill>
                  <a:schemeClr val="bg1"/>
                </a:solidFill>
              </a:rPr>
              <a:t>Hot</a:t>
            </a:r>
          </a:p>
          <a:p>
            <a:pPr algn="ctr"/>
            <a:r>
              <a:rPr lang="en-GB" sz="1400" dirty="0">
                <a:solidFill>
                  <a:schemeClr val="bg1"/>
                </a:solidFill>
              </a:rPr>
              <a:t>Sunscreen</a:t>
            </a:r>
          </a:p>
          <a:p>
            <a:pPr algn="ctr"/>
            <a:r>
              <a:rPr lang="en-GB" sz="1400" dirty="0">
                <a:solidFill>
                  <a:schemeClr val="bg1"/>
                </a:solidFill>
              </a:rPr>
              <a:t>Hurricane</a:t>
            </a:r>
          </a:p>
          <a:p>
            <a:pPr algn="ctr"/>
            <a:r>
              <a:rPr lang="en-GB" sz="1400" dirty="0">
                <a:solidFill>
                  <a:schemeClr val="bg1"/>
                </a:solidFill>
              </a:rPr>
              <a:t>Flood</a:t>
            </a:r>
          </a:p>
          <a:p>
            <a:pPr algn="ctr"/>
            <a:r>
              <a:rPr lang="en-GB" sz="1400" dirty="0">
                <a:solidFill>
                  <a:schemeClr val="bg1"/>
                </a:solidFill>
              </a:rPr>
              <a:t>Blizzard</a:t>
            </a:r>
          </a:p>
          <a:p>
            <a:pPr algn="ctr"/>
            <a:r>
              <a:rPr lang="en-GB" sz="1400" dirty="0">
                <a:solidFill>
                  <a:schemeClr val="bg1"/>
                </a:solidFill>
              </a:rPr>
              <a:t>Heatwave</a:t>
            </a:r>
          </a:p>
          <a:p>
            <a:pPr algn="ctr"/>
            <a:r>
              <a:rPr lang="en-GB" sz="1400" dirty="0">
                <a:solidFill>
                  <a:schemeClr val="bg1"/>
                </a:solidFill>
              </a:rPr>
              <a:t>Protect </a:t>
            </a:r>
          </a:p>
          <a:p>
            <a:pPr algn="ctr"/>
            <a:endParaRPr lang="en-GB" dirty="0">
              <a:solidFill>
                <a:schemeClr val="bg1"/>
              </a:solidFill>
            </a:endParaRPr>
          </a:p>
          <a:p>
            <a:pPr algn="ctr"/>
            <a:endParaRPr lang="en-GB" dirty="0">
              <a:solidFill>
                <a:schemeClr val="bg1"/>
              </a:solidFill>
            </a:endParaRPr>
          </a:p>
        </p:txBody>
      </p:sp>
      <p:pic>
        <p:nvPicPr>
          <p:cNvPr id="10" name="Picture 9"/>
          <p:cNvPicPr>
            <a:picLocks noChangeAspect="1"/>
          </p:cNvPicPr>
          <p:nvPr/>
        </p:nvPicPr>
        <p:blipFill>
          <a:blip r:embed="rId4"/>
          <a:stretch>
            <a:fillRect/>
          </a:stretch>
        </p:blipFill>
        <p:spPr>
          <a:xfrm>
            <a:off x="2646783" y="3724369"/>
            <a:ext cx="3644777" cy="2872374"/>
          </a:xfrm>
          <a:prstGeom prst="rect">
            <a:avLst/>
          </a:prstGeom>
        </p:spPr>
      </p:pic>
    </p:spTree>
    <p:extLst>
      <p:ext uri="{BB962C8B-B14F-4D97-AF65-F5344CB8AC3E}">
        <p14:creationId xmlns:p14="http://schemas.microsoft.com/office/powerpoint/2010/main" val="3843691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1256" y="209006"/>
            <a:ext cx="6413863" cy="1200329"/>
          </a:xfrm>
          <a:prstGeom prst="rect">
            <a:avLst/>
          </a:prstGeom>
          <a:noFill/>
        </p:spPr>
        <p:txBody>
          <a:bodyPr wrap="square" rtlCol="0">
            <a:spAutoFit/>
          </a:bodyPr>
          <a:lstStyle/>
          <a:p>
            <a:r>
              <a:rPr lang="en-GB" sz="3600" b="1" dirty="0"/>
              <a:t>Year </a:t>
            </a:r>
            <a:r>
              <a:rPr lang="en-GB" sz="3600" b="1" dirty="0" smtClean="0"/>
              <a:t>2 Spring </a:t>
            </a:r>
            <a:r>
              <a:rPr lang="en-GB" sz="3600" b="1" dirty="0"/>
              <a:t>T</a:t>
            </a:r>
            <a:r>
              <a:rPr lang="en-GB" sz="3600" b="1" dirty="0" smtClean="0"/>
              <a:t>erm  </a:t>
            </a:r>
            <a:endParaRPr lang="en-GB" sz="3600" b="1" dirty="0"/>
          </a:p>
          <a:p>
            <a:r>
              <a:rPr lang="en-GB" sz="3600" b="1" dirty="0" smtClean="0"/>
              <a:t>Beaches</a:t>
            </a:r>
            <a:endParaRPr lang="en-GB" sz="3600" b="1" dirty="0"/>
          </a:p>
        </p:txBody>
      </p:sp>
      <p:sp>
        <p:nvSpPr>
          <p:cNvPr id="6" name="Rectangle 5"/>
          <p:cNvSpPr/>
          <p:nvPr/>
        </p:nvSpPr>
        <p:spPr>
          <a:xfrm>
            <a:off x="190965" y="1542538"/>
            <a:ext cx="2325189" cy="4804827"/>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113831" y="262912"/>
            <a:ext cx="2795452" cy="4453012"/>
          </a:xfrm>
          <a:prstGeom prst="rect">
            <a:avLst/>
          </a:prstGeom>
          <a:solidFill>
            <a:schemeClr val="tx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275874" y="1553297"/>
            <a:ext cx="2155373" cy="4893647"/>
          </a:xfrm>
          <a:prstGeom prst="rect">
            <a:avLst/>
          </a:prstGeom>
          <a:noFill/>
        </p:spPr>
        <p:txBody>
          <a:bodyPr wrap="square" rtlCol="0">
            <a:spAutoFit/>
          </a:bodyPr>
          <a:lstStyle/>
          <a:p>
            <a:pPr algn="ctr"/>
            <a:r>
              <a:rPr lang="en-GB" sz="1600" b="1" u="sng" dirty="0" smtClean="0">
                <a:solidFill>
                  <a:schemeClr val="bg1"/>
                </a:solidFill>
              </a:rPr>
              <a:t>Locational Knowledge</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Name the 4 countries of the UK and their position on a map</a:t>
            </a:r>
          </a:p>
          <a:p>
            <a:pPr marL="285750" indent="-285750">
              <a:buFont typeface="Arial" panose="020B0604020202020204" pitchFamily="34" charset="0"/>
              <a:buChar char="•"/>
            </a:pPr>
            <a:r>
              <a:rPr lang="en-GB" sz="1400" dirty="0" smtClean="0">
                <a:solidFill>
                  <a:schemeClr val="bg1"/>
                </a:solidFill>
              </a:rPr>
              <a:t>Name the capital cities of the UK</a:t>
            </a:r>
          </a:p>
          <a:p>
            <a:pPr marL="285750" indent="-285750">
              <a:buFont typeface="Arial" panose="020B0604020202020204" pitchFamily="34" charset="0"/>
              <a:buChar char="•"/>
            </a:pPr>
            <a:r>
              <a:rPr lang="en-GB" sz="1400" dirty="0" smtClean="0">
                <a:solidFill>
                  <a:schemeClr val="bg1"/>
                </a:solidFill>
              </a:rPr>
              <a:t>Name the seas surrounding the UK</a:t>
            </a:r>
          </a:p>
          <a:p>
            <a:pPr marL="285750" indent="-285750">
              <a:buFont typeface="Arial" panose="020B0604020202020204" pitchFamily="34" charset="0"/>
              <a:buChar char="•"/>
            </a:pPr>
            <a:r>
              <a:rPr lang="en-GB" sz="1400" dirty="0" smtClean="0">
                <a:solidFill>
                  <a:schemeClr val="bg1"/>
                </a:solidFill>
              </a:rPr>
              <a:t>Name and describe the parts of a beach</a:t>
            </a:r>
          </a:p>
          <a:p>
            <a:pPr marL="285750" indent="-285750">
              <a:buFont typeface="Arial" panose="020B0604020202020204" pitchFamily="34" charset="0"/>
              <a:buChar char="•"/>
            </a:pPr>
            <a:r>
              <a:rPr lang="en-GB" sz="1400" dirty="0" smtClean="0">
                <a:solidFill>
                  <a:schemeClr val="bg1"/>
                </a:solidFill>
              </a:rPr>
              <a:t>Know what people use each part of the beach for </a:t>
            </a:r>
          </a:p>
          <a:p>
            <a:pPr marL="285750" indent="-285750">
              <a:buFont typeface="Arial" panose="020B0604020202020204" pitchFamily="34" charset="0"/>
              <a:buChar char="•"/>
            </a:pPr>
            <a:r>
              <a:rPr lang="en-GB" sz="1400" dirty="0" smtClean="0">
                <a:solidFill>
                  <a:schemeClr val="bg1"/>
                </a:solidFill>
              </a:rPr>
              <a:t>Know which parts are man-made and which are natural</a:t>
            </a:r>
          </a:p>
          <a:p>
            <a:endParaRPr lang="en-GB" sz="1400" dirty="0" smtClean="0">
              <a:solidFill>
                <a:schemeClr val="bg1"/>
              </a:solidFill>
            </a:endParaRPr>
          </a:p>
        </p:txBody>
      </p:sp>
      <p:sp>
        <p:nvSpPr>
          <p:cNvPr id="3" name="TextBox 2"/>
          <p:cNvSpPr txBox="1"/>
          <p:nvPr/>
        </p:nvSpPr>
        <p:spPr>
          <a:xfrm>
            <a:off x="9129381" y="273506"/>
            <a:ext cx="2565298" cy="4247317"/>
          </a:xfrm>
          <a:prstGeom prst="rect">
            <a:avLst/>
          </a:prstGeom>
          <a:noFill/>
        </p:spPr>
        <p:txBody>
          <a:bodyPr wrap="square" rtlCol="0">
            <a:spAutoFit/>
          </a:bodyPr>
          <a:lstStyle/>
          <a:p>
            <a:pPr algn="ctr"/>
            <a:r>
              <a:rPr lang="en-GB" b="1" u="sng" dirty="0">
                <a:solidFill>
                  <a:schemeClr val="bg1"/>
                </a:solidFill>
              </a:rPr>
              <a:t>Geographical skills</a:t>
            </a:r>
          </a:p>
          <a:p>
            <a:pPr marL="285750" indent="-285750">
              <a:buFont typeface="Arial" panose="020B0604020202020204" pitchFamily="34" charset="0"/>
              <a:buChar char="•"/>
            </a:pPr>
            <a:r>
              <a:rPr lang="en-GB" sz="1400" dirty="0" smtClean="0">
                <a:solidFill>
                  <a:schemeClr val="bg1"/>
                </a:solidFill>
              </a:rPr>
              <a:t>Use maps and atlases to find and label the continents and oceans of the world</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Use atlases and maps to find and label the countries, capital cities and seas of the UK</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Describe each part of the beach and what people use them for</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Identify which parts of the beach are human and physical geography</a:t>
            </a:r>
            <a:endParaRPr lang="en-GB" dirty="0">
              <a:solidFill>
                <a:schemeClr val="bg1"/>
              </a:solidFill>
            </a:endParaRPr>
          </a:p>
        </p:txBody>
      </p:sp>
      <p:pic>
        <p:nvPicPr>
          <p:cNvPr id="12" name="Picture 11"/>
          <p:cNvPicPr>
            <a:picLocks noChangeAspect="1"/>
          </p:cNvPicPr>
          <p:nvPr/>
        </p:nvPicPr>
        <p:blipFill>
          <a:blip r:embed="rId2"/>
          <a:stretch>
            <a:fillRect/>
          </a:stretch>
        </p:blipFill>
        <p:spPr>
          <a:xfrm>
            <a:off x="8586340" y="5522779"/>
            <a:ext cx="3443929" cy="1172268"/>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3" name="Rectangle 12"/>
          <p:cNvSpPr/>
          <p:nvPr/>
        </p:nvSpPr>
        <p:spPr>
          <a:xfrm>
            <a:off x="2740324" y="1011948"/>
            <a:ext cx="2325189" cy="3553050"/>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2804390" y="1095462"/>
            <a:ext cx="2155373" cy="3785652"/>
          </a:xfrm>
          <a:prstGeom prst="rect">
            <a:avLst/>
          </a:prstGeom>
          <a:noFill/>
        </p:spPr>
        <p:txBody>
          <a:bodyPr wrap="square" rtlCol="0">
            <a:spAutoFit/>
          </a:bodyPr>
          <a:lstStyle/>
          <a:p>
            <a:pPr algn="ctr"/>
            <a:r>
              <a:rPr lang="en-GB" sz="1600" b="1" u="sng" dirty="0" smtClean="0">
                <a:solidFill>
                  <a:schemeClr val="bg1"/>
                </a:solidFill>
              </a:rPr>
              <a:t>Place Knowledge</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Know that beaches are found on the coast – the edge of the land before the sea</a:t>
            </a:r>
          </a:p>
          <a:p>
            <a:pPr marL="285750" indent="-285750">
              <a:buFont typeface="Arial" panose="020B0604020202020204" pitchFamily="34" charset="0"/>
              <a:buChar char="•"/>
            </a:pPr>
            <a:r>
              <a:rPr lang="en-GB" sz="1400" dirty="0" smtClean="0">
                <a:solidFill>
                  <a:schemeClr val="bg1"/>
                </a:solidFill>
              </a:rPr>
              <a:t>Know what a beach is and what we use them for</a:t>
            </a:r>
          </a:p>
          <a:p>
            <a:pPr marL="285750" indent="-285750">
              <a:buFont typeface="Arial" panose="020B0604020202020204" pitchFamily="34" charset="0"/>
              <a:buChar char="•"/>
            </a:pPr>
            <a:r>
              <a:rPr lang="en-GB" sz="1400" dirty="0" smtClean="0">
                <a:solidFill>
                  <a:schemeClr val="bg1"/>
                </a:solidFill>
              </a:rPr>
              <a:t>Identify the key features – the sand dunes, cliffs, pier, harbour and bay</a:t>
            </a:r>
          </a:p>
          <a:p>
            <a:endParaRPr lang="en-GB" sz="1400" dirty="0" smtClean="0">
              <a:solidFill>
                <a:schemeClr val="bg1"/>
              </a:solidFill>
            </a:endParaRPr>
          </a:p>
          <a:p>
            <a:pPr marL="285750" indent="-285750">
              <a:buFont typeface="Arial" panose="020B0604020202020204" pitchFamily="34" charset="0"/>
              <a:buChar char="•"/>
            </a:pPr>
            <a:endParaRPr lang="en-GB" sz="1400" dirty="0" smtClean="0">
              <a:solidFill>
                <a:schemeClr val="bg1"/>
              </a:solidFill>
            </a:endParaRPr>
          </a:p>
          <a:p>
            <a:endParaRPr lang="en-GB" sz="1400" dirty="0" smtClean="0">
              <a:solidFill>
                <a:schemeClr val="bg1"/>
              </a:solidFill>
            </a:endParaRPr>
          </a:p>
        </p:txBody>
      </p:sp>
      <p:pic>
        <p:nvPicPr>
          <p:cNvPr id="16" name="Picture 15"/>
          <p:cNvPicPr>
            <a:picLocks noChangeAspect="1"/>
          </p:cNvPicPr>
          <p:nvPr/>
        </p:nvPicPr>
        <p:blipFill rotWithShape="1">
          <a:blip r:embed="rId3"/>
          <a:srcRect l="7080" t="3916" r="6129" b="10799"/>
          <a:stretch/>
        </p:blipFill>
        <p:spPr>
          <a:xfrm>
            <a:off x="5274686" y="117565"/>
            <a:ext cx="3727645" cy="515893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a:blip r:embed="rId4"/>
          <a:stretch>
            <a:fillRect/>
          </a:stretch>
        </p:blipFill>
        <p:spPr>
          <a:xfrm>
            <a:off x="2688380" y="5474212"/>
            <a:ext cx="3098494" cy="1269402"/>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64820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1256" y="209006"/>
            <a:ext cx="6413863" cy="1200329"/>
          </a:xfrm>
          <a:prstGeom prst="rect">
            <a:avLst/>
          </a:prstGeom>
          <a:noFill/>
        </p:spPr>
        <p:txBody>
          <a:bodyPr wrap="square" rtlCol="0">
            <a:spAutoFit/>
          </a:bodyPr>
          <a:lstStyle/>
          <a:p>
            <a:r>
              <a:rPr lang="en-GB" sz="3600" b="1" dirty="0"/>
              <a:t>Year </a:t>
            </a:r>
            <a:r>
              <a:rPr lang="en-GB" sz="3600" b="1" dirty="0" smtClean="0"/>
              <a:t>2 Spring </a:t>
            </a:r>
            <a:r>
              <a:rPr lang="en-GB" sz="3600" b="1" dirty="0"/>
              <a:t>T</a:t>
            </a:r>
            <a:r>
              <a:rPr lang="en-GB" sz="3600" b="1" dirty="0" smtClean="0"/>
              <a:t>erm  </a:t>
            </a:r>
            <a:endParaRPr lang="en-GB" sz="3600" b="1" dirty="0"/>
          </a:p>
          <a:p>
            <a:r>
              <a:rPr lang="en-GB" sz="3600" b="1" dirty="0" smtClean="0"/>
              <a:t>Beaches</a:t>
            </a:r>
            <a:endParaRPr lang="en-GB" sz="3600" b="1" dirty="0"/>
          </a:p>
        </p:txBody>
      </p:sp>
      <p:sp>
        <p:nvSpPr>
          <p:cNvPr id="6" name="Rectangle 5"/>
          <p:cNvSpPr/>
          <p:nvPr/>
        </p:nvSpPr>
        <p:spPr>
          <a:xfrm>
            <a:off x="247164" y="1409335"/>
            <a:ext cx="3994139" cy="2587899"/>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4689855" y="207188"/>
            <a:ext cx="2620658" cy="6107309"/>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805996" y="232941"/>
            <a:ext cx="2433816" cy="5970865"/>
          </a:xfrm>
          <a:prstGeom prst="rect">
            <a:avLst/>
          </a:prstGeom>
          <a:noFill/>
        </p:spPr>
        <p:txBody>
          <a:bodyPr wrap="square" rtlCol="0">
            <a:spAutoFit/>
          </a:bodyPr>
          <a:lstStyle/>
          <a:p>
            <a:pPr algn="ctr"/>
            <a:r>
              <a:rPr lang="en-GB" sz="1600" b="1" u="sng" dirty="0" smtClean="0">
                <a:solidFill>
                  <a:schemeClr val="bg1"/>
                </a:solidFill>
              </a:rPr>
              <a:t>Physical  Geography</a:t>
            </a:r>
          </a:p>
          <a:p>
            <a:r>
              <a:rPr lang="en-GB" sz="1600" b="1" u="sng" dirty="0" smtClean="0">
                <a:solidFill>
                  <a:schemeClr val="bg1"/>
                </a:solidFill>
              </a:rPr>
              <a:t>UK</a:t>
            </a:r>
          </a:p>
          <a:p>
            <a:pPr marL="285750" indent="-285750">
              <a:buFont typeface="Arial" panose="020B0604020202020204" pitchFamily="34" charset="0"/>
              <a:buChar char="•"/>
            </a:pPr>
            <a:r>
              <a:rPr lang="en-GB" sz="1400" dirty="0" smtClean="0">
                <a:solidFill>
                  <a:schemeClr val="bg1"/>
                </a:solidFill>
              </a:rPr>
              <a:t>The names and locations of the 4 countries of the UK</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The names of the Capital Cities in the UK</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The names and locations of some of the larger seaside towns in the UK</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Name the seas surrounding the UK</a:t>
            </a:r>
            <a:endParaRPr lang="en-GB" sz="1400" dirty="0">
              <a:solidFill>
                <a:schemeClr val="bg1"/>
              </a:solidFill>
            </a:endParaRPr>
          </a:p>
          <a:p>
            <a:endParaRPr lang="en-GB" sz="1400" b="1" u="sng" dirty="0" smtClean="0">
              <a:solidFill>
                <a:schemeClr val="bg1"/>
              </a:solidFill>
            </a:endParaRPr>
          </a:p>
          <a:p>
            <a:r>
              <a:rPr lang="en-GB" sz="1400" b="1" u="sng" dirty="0" smtClean="0">
                <a:solidFill>
                  <a:schemeClr val="bg1"/>
                </a:solidFill>
              </a:rPr>
              <a:t>Beaches</a:t>
            </a:r>
            <a:endParaRPr lang="en-GB" sz="1400" b="1" u="sng" dirty="0">
              <a:solidFill>
                <a:schemeClr val="bg1"/>
              </a:solidFill>
            </a:endParaRPr>
          </a:p>
          <a:p>
            <a:pPr marL="285750" indent="-285750">
              <a:buFont typeface="Arial" panose="020B0604020202020204" pitchFamily="34" charset="0"/>
              <a:buChar char="•"/>
            </a:pPr>
            <a:r>
              <a:rPr lang="en-GB" sz="1400" dirty="0" smtClean="0">
                <a:solidFill>
                  <a:schemeClr val="bg1"/>
                </a:solidFill>
              </a:rPr>
              <a:t>On images of beaches, locate cliffs, sand dunes, bay and coast</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Describe the main features of each of these parts of the beach</a:t>
            </a:r>
          </a:p>
        </p:txBody>
      </p:sp>
      <p:sp>
        <p:nvSpPr>
          <p:cNvPr id="15" name="TextBox 14"/>
          <p:cNvSpPr txBox="1"/>
          <p:nvPr/>
        </p:nvSpPr>
        <p:spPr>
          <a:xfrm>
            <a:off x="336331" y="1542538"/>
            <a:ext cx="2864069" cy="2308324"/>
          </a:xfrm>
          <a:prstGeom prst="rect">
            <a:avLst/>
          </a:prstGeom>
          <a:noFill/>
        </p:spPr>
        <p:txBody>
          <a:bodyPr wrap="square" numCol="2" rtlCol="0">
            <a:spAutoFit/>
          </a:bodyPr>
          <a:lstStyle/>
          <a:p>
            <a:pPr algn="ctr"/>
            <a:r>
              <a:rPr lang="en-GB" b="1" u="sng" dirty="0">
                <a:solidFill>
                  <a:schemeClr val="bg1"/>
                </a:solidFill>
              </a:rPr>
              <a:t>Vocabulary</a:t>
            </a:r>
          </a:p>
          <a:p>
            <a:r>
              <a:rPr lang="en-GB" sz="1400" dirty="0" smtClean="0">
                <a:solidFill>
                  <a:schemeClr val="bg1"/>
                </a:solidFill>
              </a:rPr>
              <a:t>Beach</a:t>
            </a:r>
          </a:p>
          <a:p>
            <a:r>
              <a:rPr lang="en-GB" sz="1400" dirty="0" smtClean="0">
                <a:solidFill>
                  <a:schemeClr val="bg1"/>
                </a:solidFill>
              </a:rPr>
              <a:t>Pier</a:t>
            </a:r>
          </a:p>
          <a:p>
            <a:r>
              <a:rPr lang="en-GB" sz="1400" dirty="0" smtClean="0">
                <a:solidFill>
                  <a:schemeClr val="bg1"/>
                </a:solidFill>
              </a:rPr>
              <a:t>Cliff</a:t>
            </a:r>
          </a:p>
          <a:p>
            <a:r>
              <a:rPr lang="en-GB" sz="1400" dirty="0" smtClean="0">
                <a:solidFill>
                  <a:schemeClr val="bg1"/>
                </a:solidFill>
              </a:rPr>
              <a:t>Bay</a:t>
            </a:r>
          </a:p>
          <a:p>
            <a:r>
              <a:rPr lang="en-GB" sz="1400" dirty="0" smtClean="0">
                <a:solidFill>
                  <a:schemeClr val="bg1"/>
                </a:solidFill>
              </a:rPr>
              <a:t>Harbour</a:t>
            </a:r>
          </a:p>
          <a:p>
            <a:r>
              <a:rPr lang="en-GB" sz="1400" dirty="0" smtClean="0">
                <a:solidFill>
                  <a:schemeClr val="bg1"/>
                </a:solidFill>
              </a:rPr>
              <a:t>Port </a:t>
            </a:r>
          </a:p>
          <a:p>
            <a:r>
              <a:rPr lang="en-GB" sz="1400" dirty="0" smtClean="0">
                <a:solidFill>
                  <a:schemeClr val="bg1"/>
                </a:solidFill>
              </a:rPr>
              <a:t>Sand dunes</a:t>
            </a:r>
          </a:p>
          <a:p>
            <a:r>
              <a:rPr lang="en-GB" sz="1400" dirty="0" smtClean="0">
                <a:solidFill>
                  <a:schemeClr val="bg1"/>
                </a:solidFill>
              </a:rPr>
              <a:t>Sand</a:t>
            </a:r>
          </a:p>
          <a:p>
            <a:r>
              <a:rPr lang="en-GB" sz="1400" dirty="0" smtClean="0">
                <a:solidFill>
                  <a:schemeClr val="bg1"/>
                </a:solidFill>
              </a:rPr>
              <a:t>Pebbles</a:t>
            </a:r>
          </a:p>
        </p:txBody>
      </p:sp>
      <p:sp>
        <p:nvSpPr>
          <p:cNvPr id="24" name="Rectangle 23"/>
          <p:cNvSpPr/>
          <p:nvPr/>
        </p:nvSpPr>
        <p:spPr>
          <a:xfrm>
            <a:off x="7677886" y="209494"/>
            <a:ext cx="2620658" cy="6126480"/>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7759065" y="232941"/>
            <a:ext cx="2433816" cy="5724644"/>
          </a:xfrm>
          <a:prstGeom prst="rect">
            <a:avLst/>
          </a:prstGeom>
          <a:noFill/>
        </p:spPr>
        <p:txBody>
          <a:bodyPr wrap="square" rtlCol="0">
            <a:spAutoFit/>
          </a:bodyPr>
          <a:lstStyle/>
          <a:p>
            <a:pPr algn="ctr"/>
            <a:r>
              <a:rPr lang="en-GB" sz="1600" b="1" u="sng" dirty="0" smtClean="0">
                <a:solidFill>
                  <a:schemeClr val="bg1"/>
                </a:solidFill>
              </a:rPr>
              <a:t>Human Geography</a:t>
            </a:r>
          </a:p>
          <a:p>
            <a:r>
              <a:rPr lang="en-GB" sz="1400" b="1" u="sng" dirty="0" smtClean="0">
                <a:solidFill>
                  <a:schemeClr val="bg1"/>
                </a:solidFill>
              </a:rPr>
              <a:t>Beaches</a:t>
            </a:r>
          </a:p>
          <a:p>
            <a:pPr marL="285750" indent="-285750">
              <a:buFont typeface="Arial" panose="020B0604020202020204" pitchFamily="34" charset="0"/>
              <a:buChar char="•"/>
            </a:pPr>
            <a:r>
              <a:rPr lang="en-GB" sz="1400" dirty="0" smtClean="0">
                <a:solidFill>
                  <a:schemeClr val="bg1"/>
                </a:solidFill>
              </a:rPr>
              <a:t>On images of beaches, locate the pier, harbour, port, promenade and lighthouse</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Describe the main features of each of these parts of the beach</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Understand what each of these man-made parts of the beach are used for why they were built</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Understand why people visit the beach and how tourism impacts on the beach and the people who live in the seaside towns</a:t>
            </a:r>
          </a:p>
        </p:txBody>
      </p:sp>
      <p:sp>
        <p:nvSpPr>
          <p:cNvPr id="26" name="TextBox 25"/>
          <p:cNvSpPr txBox="1"/>
          <p:nvPr/>
        </p:nvSpPr>
        <p:spPr>
          <a:xfrm>
            <a:off x="2222626" y="1615146"/>
            <a:ext cx="1969254" cy="2246769"/>
          </a:xfrm>
          <a:prstGeom prst="rect">
            <a:avLst/>
          </a:prstGeom>
          <a:noFill/>
        </p:spPr>
        <p:txBody>
          <a:bodyPr wrap="square" numCol="1" rtlCol="0">
            <a:spAutoFit/>
          </a:bodyPr>
          <a:lstStyle/>
          <a:p>
            <a:r>
              <a:rPr lang="en-GB" sz="1400" dirty="0">
                <a:solidFill>
                  <a:schemeClr val="bg1"/>
                </a:solidFill>
              </a:rPr>
              <a:t>Promenade</a:t>
            </a:r>
          </a:p>
          <a:p>
            <a:r>
              <a:rPr lang="en-GB" sz="1400" dirty="0">
                <a:solidFill>
                  <a:schemeClr val="bg1"/>
                </a:solidFill>
              </a:rPr>
              <a:t>Beach hut</a:t>
            </a:r>
          </a:p>
          <a:p>
            <a:r>
              <a:rPr lang="en-GB" sz="1400" dirty="0">
                <a:solidFill>
                  <a:schemeClr val="bg1"/>
                </a:solidFill>
              </a:rPr>
              <a:t>Lighthouse </a:t>
            </a:r>
          </a:p>
          <a:p>
            <a:r>
              <a:rPr lang="en-GB" sz="1400" dirty="0">
                <a:solidFill>
                  <a:schemeClr val="bg1"/>
                </a:solidFill>
              </a:rPr>
              <a:t>Coast</a:t>
            </a:r>
          </a:p>
          <a:p>
            <a:r>
              <a:rPr lang="en-GB" sz="1400" dirty="0">
                <a:solidFill>
                  <a:schemeClr val="bg1"/>
                </a:solidFill>
              </a:rPr>
              <a:t>Capital City </a:t>
            </a:r>
          </a:p>
          <a:p>
            <a:r>
              <a:rPr lang="en-GB" sz="1400" dirty="0">
                <a:solidFill>
                  <a:schemeClr val="bg1"/>
                </a:solidFill>
              </a:rPr>
              <a:t>UK</a:t>
            </a:r>
          </a:p>
          <a:p>
            <a:r>
              <a:rPr lang="en-GB" sz="1400" dirty="0">
                <a:solidFill>
                  <a:schemeClr val="bg1"/>
                </a:solidFill>
              </a:rPr>
              <a:t>England</a:t>
            </a:r>
          </a:p>
          <a:p>
            <a:r>
              <a:rPr lang="en-GB" sz="1400" dirty="0">
                <a:solidFill>
                  <a:schemeClr val="bg1"/>
                </a:solidFill>
              </a:rPr>
              <a:t>Wales</a:t>
            </a:r>
          </a:p>
          <a:p>
            <a:r>
              <a:rPr lang="en-GB" sz="1400" dirty="0" smtClean="0">
                <a:solidFill>
                  <a:schemeClr val="bg1"/>
                </a:solidFill>
              </a:rPr>
              <a:t>Scotland</a:t>
            </a:r>
            <a:endParaRPr lang="en-GB" sz="1400" dirty="0">
              <a:solidFill>
                <a:schemeClr val="bg1"/>
              </a:solidFill>
            </a:endParaRPr>
          </a:p>
          <a:p>
            <a:r>
              <a:rPr lang="en-GB" sz="1400" dirty="0">
                <a:solidFill>
                  <a:schemeClr val="bg1"/>
                </a:solidFill>
              </a:rPr>
              <a:t>Northern Ireland</a:t>
            </a:r>
          </a:p>
        </p:txBody>
      </p:sp>
      <p:pic>
        <p:nvPicPr>
          <p:cNvPr id="27" name="Picture 26"/>
          <p:cNvPicPr>
            <a:picLocks noChangeAspect="1"/>
          </p:cNvPicPr>
          <p:nvPr/>
        </p:nvPicPr>
        <p:blipFill>
          <a:blip r:embed="rId2"/>
          <a:stretch>
            <a:fillRect/>
          </a:stretch>
        </p:blipFill>
        <p:spPr>
          <a:xfrm>
            <a:off x="262968" y="4182650"/>
            <a:ext cx="4040366" cy="1669510"/>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31" name="Picture 30"/>
          <p:cNvPicPr>
            <a:picLocks noChangeAspect="1"/>
          </p:cNvPicPr>
          <p:nvPr/>
        </p:nvPicPr>
        <p:blipFill>
          <a:blip r:embed="rId3"/>
          <a:stretch>
            <a:fillRect/>
          </a:stretch>
        </p:blipFill>
        <p:spPr>
          <a:xfrm>
            <a:off x="10646229" y="207188"/>
            <a:ext cx="1113994" cy="6107309"/>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1387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9661447" y="209006"/>
            <a:ext cx="2325189" cy="5301327"/>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61256" y="209006"/>
            <a:ext cx="6413863" cy="1200329"/>
          </a:xfrm>
          <a:prstGeom prst="rect">
            <a:avLst/>
          </a:prstGeom>
          <a:noFill/>
        </p:spPr>
        <p:txBody>
          <a:bodyPr wrap="square" rtlCol="0">
            <a:spAutoFit/>
          </a:bodyPr>
          <a:lstStyle/>
          <a:p>
            <a:r>
              <a:rPr lang="en-GB" sz="3600" b="1" dirty="0"/>
              <a:t>Year </a:t>
            </a:r>
            <a:r>
              <a:rPr lang="en-GB" sz="3600" b="1" dirty="0" smtClean="0"/>
              <a:t>2 Summer </a:t>
            </a:r>
            <a:r>
              <a:rPr lang="en-GB" sz="3600" b="1" dirty="0"/>
              <a:t>T</a:t>
            </a:r>
            <a:r>
              <a:rPr lang="en-GB" sz="3600" b="1" dirty="0" smtClean="0"/>
              <a:t>erm  </a:t>
            </a:r>
            <a:endParaRPr lang="en-GB" sz="3600" b="1" dirty="0"/>
          </a:p>
          <a:p>
            <a:r>
              <a:rPr lang="en-GB" sz="3600" b="1" dirty="0" smtClean="0"/>
              <a:t>Kenyan Safari</a:t>
            </a:r>
            <a:endParaRPr lang="en-GB" sz="3600" b="1" dirty="0"/>
          </a:p>
        </p:txBody>
      </p:sp>
      <p:sp>
        <p:nvSpPr>
          <p:cNvPr id="6" name="Rectangle 5"/>
          <p:cNvSpPr/>
          <p:nvPr/>
        </p:nvSpPr>
        <p:spPr>
          <a:xfrm>
            <a:off x="2696279" y="1463152"/>
            <a:ext cx="2325189" cy="3796889"/>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2770608" y="1495613"/>
            <a:ext cx="2155373" cy="3600986"/>
          </a:xfrm>
          <a:prstGeom prst="rect">
            <a:avLst/>
          </a:prstGeom>
          <a:noFill/>
        </p:spPr>
        <p:txBody>
          <a:bodyPr wrap="square" rtlCol="0">
            <a:spAutoFit/>
          </a:bodyPr>
          <a:lstStyle/>
          <a:p>
            <a:pPr algn="ctr"/>
            <a:r>
              <a:rPr lang="en-GB" sz="1600" b="1" u="sng" dirty="0" smtClean="0">
                <a:solidFill>
                  <a:schemeClr val="bg1"/>
                </a:solidFill>
              </a:rPr>
              <a:t>Locational Knowledge</a:t>
            </a:r>
          </a:p>
          <a:p>
            <a:pPr marL="285750" indent="-285750">
              <a:buFont typeface="Arial" panose="020B0604020202020204" pitchFamily="34" charset="0"/>
              <a:buChar char="•"/>
            </a:pPr>
            <a:r>
              <a:rPr lang="en-GB" sz="1400" dirty="0" smtClean="0">
                <a:solidFill>
                  <a:schemeClr val="bg1"/>
                </a:solidFill>
              </a:rPr>
              <a:t>Review the names the 4 countries of the UK and their position on a map</a:t>
            </a:r>
          </a:p>
          <a:p>
            <a:pPr marL="285750" indent="-285750">
              <a:buFont typeface="Arial" panose="020B0604020202020204" pitchFamily="34" charset="0"/>
              <a:buChar char="•"/>
            </a:pPr>
            <a:r>
              <a:rPr lang="en-GB" sz="1400" dirty="0" smtClean="0">
                <a:solidFill>
                  <a:schemeClr val="bg1"/>
                </a:solidFill>
              </a:rPr>
              <a:t>Review the names and locations of the continents and oceans</a:t>
            </a:r>
          </a:p>
          <a:p>
            <a:pPr marL="285750" indent="-285750">
              <a:buFont typeface="Arial" panose="020B0604020202020204" pitchFamily="34" charset="0"/>
              <a:buChar char="•"/>
            </a:pPr>
            <a:r>
              <a:rPr lang="en-GB" sz="1400" dirty="0" smtClean="0">
                <a:solidFill>
                  <a:schemeClr val="bg1"/>
                </a:solidFill>
              </a:rPr>
              <a:t>Know that Kenya is an African country </a:t>
            </a:r>
          </a:p>
          <a:p>
            <a:pPr marL="285750" indent="-285750">
              <a:buFont typeface="Arial" panose="020B0604020202020204" pitchFamily="34" charset="0"/>
              <a:buChar char="•"/>
            </a:pPr>
            <a:r>
              <a:rPr lang="en-GB" sz="1400" dirty="0" smtClean="0">
                <a:solidFill>
                  <a:schemeClr val="bg1"/>
                </a:solidFill>
              </a:rPr>
              <a:t>Know how we could get to Kenya, including compass directions</a:t>
            </a:r>
          </a:p>
        </p:txBody>
      </p:sp>
      <p:sp>
        <p:nvSpPr>
          <p:cNvPr id="12" name="Rectangle 11"/>
          <p:cNvSpPr/>
          <p:nvPr/>
        </p:nvSpPr>
        <p:spPr>
          <a:xfrm>
            <a:off x="155631" y="1463152"/>
            <a:ext cx="2325189" cy="3827952"/>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p:cNvSpPr txBox="1"/>
          <p:nvPr/>
        </p:nvSpPr>
        <p:spPr>
          <a:xfrm>
            <a:off x="256838" y="1505452"/>
            <a:ext cx="2184416" cy="3785652"/>
          </a:xfrm>
          <a:prstGeom prst="rect">
            <a:avLst/>
          </a:prstGeom>
          <a:noFill/>
        </p:spPr>
        <p:txBody>
          <a:bodyPr wrap="square" rtlCol="0">
            <a:spAutoFit/>
          </a:bodyPr>
          <a:lstStyle/>
          <a:p>
            <a:pPr algn="ctr"/>
            <a:r>
              <a:rPr lang="en-GB" sz="1600" b="1" u="sng" dirty="0" smtClean="0">
                <a:solidFill>
                  <a:schemeClr val="bg1"/>
                </a:solidFill>
              </a:rPr>
              <a:t>Place Knowledge</a:t>
            </a:r>
          </a:p>
          <a:p>
            <a:pPr marL="285750" indent="-285750">
              <a:buFont typeface="Arial" panose="020B0604020202020204" pitchFamily="34" charset="0"/>
              <a:buChar char="•"/>
            </a:pPr>
            <a:r>
              <a:rPr lang="en-GB" sz="1400" dirty="0">
                <a:solidFill>
                  <a:schemeClr val="bg1"/>
                </a:solidFill>
              </a:rPr>
              <a:t>Know some facts about the </a:t>
            </a:r>
            <a:r>
              <a:rPr lang="en-GB" sz="1400" dirty="0" err="1">
                <a:solidFill>
                  <a:schemeClr val="bg1"/>
                </a:solidFill>
              </a:rPr>
              <a:t>Masai</a:t>
            </a:r>
            <a:r>
              <a:rPr lang="en-GB" sz="1400" dirty="0">
                <a:solidFill>
                  <a:schemeClr val="bg1"/>
                </a:solidFill>
              </a:rPr>
              <a:t> people</a:t>
            </a:r>
          </a:p>
          <a:p>
            <a:pPr marL="285750" indent="-285750">
              <a:buFont typeface="Arial" panose="020B0604020202020204" pitchFamily="34" charset="0"/>
              <a:buChar char="•"/>
            </a:pPr>
            <a:r>
              <a:rPr lang="en-GB" sz="1400" dirty="0">
                <a:solidFill>
                  <a:schemeClr val="bg1"/>
                </a:solidFill>
              </a:rPr>
              <a:t>Know how a </a:t>
            </a:r>
            <a:r>
              <a:rPr lang="en-GB" sz="1400" dirty="0" err="1">
                <a:solidFill>
                  <a:schemeClr val="bg1"/>
                </a:solidFill>
              </a:rPr>
              <a:t>Masai</a:t>
            </a:r>
            <a:r>
              <a:rPr lang="en-GB" sz="1400" dirty="0">
                <a:solidFill>
                  <a:schemeClr val="bg1"/>
                </a:solidFill>
              </a:rPr>
              <a:t> village is different to Yeadon</a:t>
            </a:r>
          </a:p>
          <a:p>
            <a:pPr marL="285750" indent="-285750">
              <a:buFont typeface="Arial" panose="020B0604020202020204" pitchFamily="34" charset="0"/>
              <a:buChar char="•"/>
            </a:pPr>
            <a:r>
              <a:rPr lang="en-GB" sz="1400" dirty="0">
                <a:solidFill>
                  <a:schemeClr val="bg1"/>
                </a:solidFill>
              </a:rPr>
              <a:t>Know that Kenya is close to the equator and that this makes it very hot </a:t>
            </a:r>
            <a:r>
              <a:rPr lang="en-GB" sz="1400" dirty="0" smtClean="0">
                <a:solidFill>
                  <a:schemeClr val="bg1"/>
                </a:solidFill>
              </a:rPr>
              <a:t>there</a:t>
            </a:r>
          </a:p>
          <a:p>
            <a:pPr marL="285750" indent="-285750">
              <a:buFont typeface="Arial" panose="020B0604020202020204" pitchFamily="34" charset="0"/>
              <a:buChar char="•"/>
            </a:pPr>
            <a:r>
              <a:rPr lang="en-GB" sz="1400" dirty="0" smtClean="0">
                <a:solidFill>
                  <a:schemeClr val="bg1"/>
                </a:solidFill>
              </a:rPr>
              <a:t>Lots of endangered animals live in Kenya – lions, elephants and giraffes</a:t>
            </a:r>
          </a:p>
        </p:txBody>
      </p:sp>
      <p:sp>
        <p:nvSpPr>
          <p:cNvPr id="17" name="TextBox 16"/>
          <p:cNvSpPr txBox="1"/>
          <p:nvPr/>
        </p:nvSpPr>
        <p:spPr>
          <a:xfrm>
            <a:off x="9733412" y="274346"/>
            <a:ext cx="2105410" cy="5170646"/>
          </a:xfrm>
          <a:prstGeom prst="rect">
            <a:avLst/>
          </a:prstGeom>
          <a:noFill/>
        </p:spPr>
        <p:txBody>
          <a:bodyPr wrap="square" rtlCol="0">
            <a:spAutoFit/>
          </a:bodyPr>
          <a:lstStyle/>
          <a:p>
            <a:pPr algn="ctr"/>
            <a:r>
              <a:rPr lang="en-GB" b="1" u="sng" dirty="0">
                <a:solidFill>
                  <a:schemeClr val="bg1"/>
                </a:solidFill>
              </a:rPr>
              <a:t>Geographical skills</a:t>
            </a:r>
          </a:p>
          <a:p>
            <a:pPr marL="285750" indent="-285750">
              <a:buFont typeface="Arial" panose="020B0604020202020204" pitchFamily="34" charset="0"/>
              <a:buChar char="•"/>
            </a:pPr>
            <a:r>
              <a:rPr lang="en-GB" sz="1400" dirty="0" smtClean="0">
                <a:solidFill>
                  <a:schemeClr val="bg1"/>
                </a:solidFill>
              </a:rPr>
              <a:t>Use maps and atlases to find and label the continents and oceans of the world</a:t>
            </a:r>
          </a:p>
          <a:p>
            <a:pPr marL="285750" indent="-285750">
              <a:buFont typeface="Arial" panose="020B0604020202020204" pitchFamily="34" charset="0"/>
              <a:buChar char="•"/>
            </a:pPr>
            <a:r>
              <a:rPr lang="en-GB" sz="1400" dirty="0" smtClean="0">
                <a:solidFill>
                  <a:schemeClr val="bg1"/>
                </a:solidFill>
              </a:rPr>
              <a:t>Use atlases and maps to find and label main arts of Kenya </a:t>
            </a:r>
          </a:p>
          <a:p>
            <a:pPr marL="285750" indent="-285750">
              <a:buFont typeface="Arial" panose="020B0604020202020204" pitchFamily="34" charset="0"/>
              <a:buChar char="•"/>
            </a:pPr>
            <a:r>
              <a:rPr lang="en-GB" sz="1400" dirty="0" smtClean="0">
                <a:solidFill>
                  <a:schemeClr val="bg1"/>
                </a:solidFill>
              </a:rPr>
              <a:t>Describe what Kenyan villages are like and compare them to a UK area (Yeadon)</a:t>
            </a:r>
            <a:endParaRPr lang="en-GB" sz="1400" dirty="0">
              <a:solidFill>
                <a:schemeClr val="bg1"/>
              </a:solidFill>
            </a:endParaRPr>
          </a:p>
          <a:p>
            <a:pPr marL="285750" indent="-285750">
              <a:buFont typeface="Arial" panose="020B0604020202020204" pitchFamily="34" charset="0"/>
              <a:buChar char="•"/>
            </a:pPr>
            <a:r>
              <a:rPr lang="en-GB" sz="1400" dirty="0" smtClean="0">
                <a:solidFill>
                  <a:schemeClr val="bg1"/>
                </a:solidFill>
              </a:rPr>
              <a:t>Use compass directions to describe the location of places in Africa</a:t>
            </a:r>
            <a:endParaRPr lang="en-GB" dirty="0">
              <a:solidFill>
                <a:schemeClr val="bg1"/>
              </a:solidFill>
            </a:endParaRPr>
          </a:p>
        </p:txBody>
      </p:sp>
      <p:pic>
        <p:nvPicPr>
          <p:cNvPr id="11" name="Picture 10"/>
          <p:cNvPicPr>
            <a:picLocks noChangeAspect="1"/>
          </p:cNvPicPr>
          <p:nvPr/>
        </p:nvPicPr>
        <p:blipFill>
          <a:blip r:embed="rId2"/>
          <a:stretch>
            <a:fillRect/>
          </a:stretch>
        </p:blipFill>
        <p:spPr>
          <a:xfrm>
            <a:off x="10101394" y="5622021"/>
            <a:ext cx="1445294" cy="1090095"/>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3"/>
          <a:stretch>
            <a:fillRect/>
          </a:stretch>
        </p:blipFill>
        <p:spPr>
          <a:xfrm>
            <a:off x="5168318" y="3461659"/>
            <a:ext cx="4238104" cy="2564458"/>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21" name="Picture 20"/>
          <p:cNvPicPr>
            <a:picLocks noChangeAspect="1"/>
          </p:cNvPicPr>
          <p:nvPr/>
        </p:nvPicPr>
        <p:blipFill>
          <a:blip r:embed="rId4"/>
          <a:stretch>
            <a:fillRect/>
          </a:stretch>
        </p:blipFill>
        <p:spPr>
          <a:xfrm>
            <a:off x="5168318" y="274346"/>
            <a:ext cx="4250792" cy="3010020"/>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22" name="Picture 21"/>
          <p:cNvPicPr>
            <a:picLocks noChangeAspect="1"/>
          </p:cNvPicPr>
          <p:nvPr/>
        </p:nvPicPr>
        <p:blipFill>
          <a:blip r:embed="rId5"/>
          <a:stretch>
            <a:fillRect/>
          </a:stretch>
        </p:blipFill>
        <p:spPr>
          <a:xfrm>
            <a:off x="212142" y="5392555"/>
            <a:ext cx="2037673" cy="1267124"/>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23" name="Picture 22"/>
          <p:cNvPicPr>
            <a:picLocks noChangeAspect="1"/>
          </p:cNvPicPr>
          <p:nvPr/>
        </p:nvPicPr>
        <p:blipFill rotWithShape="1">
          <a:blip r:embed="rId6"/>
          <a:srcRect l="42851"/>
          <a:stretch/>
        </p:blipFill>
        <p:spPr>
          <a:xfrm>
            <a:off x="2835277" y="5350050"/>
            <a:ext cx="1985555" cy="1434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10705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5406100" y="73011"/>
            <a:ext cx="3115855" cy="2989288"/>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61256" y="209006"/>
            <a:ext cx="6413863" cy="1200329"/>
          </a:xfrm>
          <a:prstGeom prst="rect">
            <a:avLst/>
          </a:prstGeom>
          <a:noFill/>
        </p:spPr>
        <p:txBody>
          <a:bodyPr wrap="square" rtlCol="0">
            <a:spAutoFit/>
          </a:bodyPr>
          <a:lstStyle/>
          <a:p>
            <a:r>
              <a:rPr lang="en-GB" sz="3600" b="1" dirty="0"/>
              <a:t>Year </a:t>
            </a:r>
            <a:r>
              <a:rPr lang="en-GB" sz="3600" b="1" dirty="0" smtClean="0"/>
              <a:t>2 Summer </a:t>
            </a:r>
            <a:r>
              <a:rPr lang="en-GB" sz="3600" b="1" dirty="0"/>
              <a:t>T</a:t>
            </a:r>
            <a:r>
              <a:rPr lang="en-GB" sz="3600" b="1" dirty="0" smtClean="0"/>
              <a:t>erm  </a:t>
            </a:r>
            <a:endParaRPr lang="en-GB" sz="3600" b="1" dirty="0"/>
          </a:p>
          <a:p>
            <a:r>
              <a:rPr lang="en-GB" sz="3600" b="1" dirty="0" smtClean="0"/>
              <a:t>Kenyan Safari</a:t>
            </a:r>
            <a:endParaRPr lang="en-GB" sz="3600" b="1" dirty="0"/>
          </a:p>
        </p:txBody>
      </p:sp>
      <p:sp>
        <p:nvSpPr>
          <p:cNvPr id="6" name="Rectangle 5"/>
          <p:cNvSpPr/>
          <p:nvPr/>
        </p:nvSpPr>
        <p:spPr>
          <a:xfrm>
            <a:off x="2881611" y="1463152"/>
            <a:ext cx="2325189" cy="3761991"/>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2966518" y="1554592"/>
            <a:ext cx="2240282" cy="4001095"/>
          </a:xfrm>
          <a:prstGeom prst="rect">
            <a:avLst/>
          </a:prstGeom>
          <a:noFill/>
        </p:spPr>
        <p:txBody>
          <a:bodyPr wrap="square" rtlCol="0">
            <a:spAutoFit/>
          </a:bodyPr>
          <a:lstStyle/>
          <a:p>
            <a:pPr algn="ctr"/>
            <a:r>
              <a:rPr lang="en-GB" sz="1600" b="1" u="sng" dirty="0" smtClean="0">
                <a:solidFill>
                  <a:schemeClr val="bg1"/>
                </a:solidFill>
              </a:rPr>
              <a:t>Physical Geography</a:t>
            </a:r>
          </a:p>
          <a:p>
            <a:pPr marL="285750" indent="-285750">
              <a:buFont typeface="Arial" panose="020B0604020202020204" pitchFamily="34" charset="0"/>
              <a:buChar char="•"/>
            </a:pPr>
            <a:r>
              <a:rPr lang="en-GB" sz="1400" dirty="0">
                <a:solidFill>
                  <a:schemeClr val="bg1"/>
                </a:solidFill>
              </a:rPr>
              <a:t>Kenya is located in East Africa.</a:t>
            </a: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The capital city of Kenya is Nairobi</a:t>
            </a:r>
            <a:endParaRPr lang="en-GB" sz="1600" b="1" u="sng" dirty="0">
              <a:solidFill>
                <a:schemeClr val="bg1"/>
              </a:solidFill>
            </a:endParaRPr>
          </a:p>
          <a:p>
            <a:pPr marL="285750" indent="-285750">
              <a:buFont typeface="Arial" panose="020B0604020202020204" pitchFamily="34" charset="0"/>
              <a:buChar char="•"/>
            </a:pPr>
            <a:r>
              <a:rPr lang="en-GB" sz="1400" dirty="0" smtClean="0">
                <a:solidFill>
                  <a:schemeClr val="bg1"/>
                </a:solidFill>
              </a:rPr>
              <a:t>Kenya has very mixed terrain (land types)</a:t>
            </a:r>
          </a:p>
          <a:p>
            <a:pPr marL="285750" indent="-285750">
              <a:buFont typeface="Arial" panose="020B0604020202020204" pitchFamily="34" charset="0"/>
              <a:buChar char="•"/>
            </a:pPr>
            <a:r>
              <a:rPr lang="en-GB" sz="1400" dirty="0">
                <a:solidFill>
                  <a:schemeClr val="bg1"/>
                </a:solidFill>
              </a:rPr>
              <a:t>Know that Mount Kenya is the tallest mountain in Kenya</a:t>
            </a:r>
          </a:p>
          <a:p>
            <a:pPr marL="285750" indent="-285750">
              <a:buFont typeface="Arial" panose="020B0604020202020204" pitchFamily="34" charset="0"/>
              <a:buChar char="•"/>
            </a:pPr>
            <a:r>
              <a:rPr lang="en-GB" sz="1400" dirty="0">
                <a:solidFill>
                  <a:schemeClr val="bg1"/>
                </a:solidFill>
              </a:rPr>
              <a:t>Know that the </a:t>
            </a:r>
            <a:r>
              <a:rPr lang="en-GB" sz="1400" dirty="0" err="1">
                <a:solidFill>
                  <a:schemeClr val="bg1"/>
                </a:solidFill>
              </a:rPr>
              <a:t>Tana</a:t>
            </a:r>
            <a:r>
              <a:rPr lang="en-GB" sz="1400" dirty="0">
                <a:solidFill>
                  <a:schemeClr val="bg1"/>
                </a:solidFill>
              </a:rPr>
              <a:t> is the longest river</a:t>
            </a:r>
          </a:p>
          <a:p>
            <a:pPr marL="285750" indent="-285750">
              <a:buFont typeface="Arial" panose="020B0604020202020204" pitchFamily="34" charset="0"/>
              <a:buChar char="•"/>
            </a:pPr>
            <a:r>
              <a:rPr lang="en-GB" sz="1400" dirty="0">
                <a:solidFill>
                  <a:schemeClr val="bg1"/>
                </a:solidFill>
              </a:rPr>
              <a:t>Know that Kenya is has a long coast on the Indian Ocean</a:t>
            </a:r>
          </a:p>
          <a:p>
            <a:pPr marL="285750" indent="-285750">
              <a:buFont typeface="Arial" panose="020B0604020202020204" pitchFamily="34" charset="0"/>
              <a:buChar char="•"/>
            </a:pPr>
            <a:endParaRPr lang="en-GB" sz="1400" dirty="0" smtClean="0">
              <a:solidFill>
                <a:schemeClr val="bg1"/>
              </a:solidFill>
            </a:endParaRPr>
          </a:p>
          <a:p>
            <a:pPr marL="285750" indent="-285750">
              <a:buFont typeface="Arial" panose="020B0604020202020204" pitchFamily="34" charset="0"/>
              <a:buChar char="•"/>
            </a:pPr>
            <a:endParaRPr lang="en-GB" sz="1400" dirty="0" smtClean="0">
              <a:solidFill>
                <a:schemeClr val="bg1"/>
              </a:solidFill>
            </a:endParaRPr>
          </a:p>
        </p:txBody>
      </p:sp>
      <p:sp>
        <p:nvSpPr>
          <p:cNvPr id="12" name="Rectangle 11"/>
          <p:cNvSpPr/>
          <p:nvPr/>
        </p:nvSpPr>
        <p:spPr>
          <a:xfrm>
            <a:off x="189690" y="1463264"/>
            <a:ext cx="2325189" cy="4349707"/>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p:nvPicPr>
        <p:blipFill>
          <a:blip r:embed="rId2"/>
          <a:stretch>
            <a:fillRect/>
          </a:stretch>
        </p:blipFill>
        <p:spPr>
          <a:xfrm>
            <a:off x="5638845" y="3130290"/>
            <a:ext cx="2743895" cy="3621101"/>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6" name="Picture 15"/>
          <p:cNvPicPr>
            <a:picLocks noChangeAspect="1"/>
          </p:cNvPicPr>
          <p:nvPr/>
        </p:nvPicPr>
        <p:blipFill>
          <a:blip r:embed="rId3"/>
          <a:stretch>
            <a:fillRect/>
          </a:stretch>
        </p:blipFill>
        <p:spPr>
          <a:xfrm>
            <a:off x="3089732" y="5354079"/>
            <a:ext cx="1797702" cy="1291117"/>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4" name="TextBox 13"/>
          <p:cNvSpPr txBox="1"/>
          <p:nvPr/>
        </p:nvSpPr>
        <p:spPr>
          <a:xfrm>
            <a:off x="5487853" y="93546"/>
            <a:ext cx="1918400" cy="2739211"/>
          </a:xfrm>
          <a:prstGeom prst="rect">
            <a:avLst/>
          </a:prstGeom>
          <a:noFill/>
        </p:spPr>
        <p:txBody>
          <a:bodyPr wrap="square" rtlCol="0">
            <a:spAutoFit/>
          </a:bodyPr>
          <a:lstStyle/>
          <a:p>
            <a:pPr algn="ctr"/>
            <a:r>
              <a:rPr lang="en-GB" b="1" u="sng" dirty="0">
                <a:solidFill>
                  <a:schemeClr val="bg1"/>
                </a:solidFill>
              </a:rPr>
              <a:t>Vocabulary</a:t>
            </a:r>
          </a:p>
          <a:p>
            <a:r>
              <a:rPr lang="en-GB" sz="1400" dirty="0" smtClean="0">
                <a:solidFill>
                  <a:schemeClr val="bg1"/>
                </a:solidFill>
              </a:rPr>
              <a:t>Continent</a:t>
            </a:r>
          </a:p>
          <a:p>
            <a:r>
              <a:rPr lang="en-GB" sz="1400" dirty="0" smtClean="0">
                <a:solidFill>
                  <a:schemeClr val="bg1"/>
                </a:solidFill>
              </a:rPr>
              <a:t>Africa </a:t>
            </a:r>
          </a:p>
          <a:p>
            <a:r>
              <a:rPr lang="en-GB" sz="1400" dirty="0" smtClean="0">
                <a:solidFill>
                  <a:schemeClr val="bg1"/>
                </a:solidFill>
              </a:rPr>
              <a:t>Village</a:t>
            </a:r>
          </a:p>
          <a:p>
            <a:r>
              <a:rPr lang="en-GB" sz="1400" dirty="0" smtClean="0">
                <a:solidFill>
                  <a:schemeClr val="bg1"/>
                </a:solidFill>
              </a:rPr>
              <a:t>Town</a:t>
            </a:r>
          </a:p>
          <a:p>
            <a:r>
              <a:rPr lang="en-GB" sz="1400" dirty="0" smtClean="0">
                <a:solidFill>
                  <a:schemeClr val="bg1"/>
                </a:solidFill>
              </a:rPr>
              <a:t>City</a:t>
            </a:r>
          </a:p>
          <a:p>
            <a:r>
              <a:rPr lang="en-GB" sz="1400" dirty="0" smtClean="0">
                <a:solidFill>
                  <a:schemeClr val="bg1"/>
                </a:solidFill>
              </a:rPr>
              <a:t>Equator</a:t>
            </a:r>
          </a:p>
          <a:p>
            <a:r>
              <a:rPr lang="en-GB" sz="1400" dirty="0" smtClean="0">
                <a:solidFill>
                  <a:schemeClr val="bg1"/>
                </a:solidFill>
              </a:rPr>
              <a:t>Compare</a:t>
            </a:r>
          </a:p>
          <a:p>
            <a:r>
              <a:rPr lang="en-GB" sz="1400" dirty="0" smtClean="0">
                <a:solidFill>
                  <a:schemeClr val="bg1"/>
                </a:solidFill>
              </a:rPr>
              <a:t>Culture</a:t>
            </a:r>
          </a:p>
          <a:p>
            <a:r>
              <a:rPr lang="en-GB" sz="1400" dirty="0" err="1" smtClean="0">
                <a:solidFill>
                  <a:schemeClr val="bg1"/>
                </a:solidFill>
              </a:rPr>
              <a:t>Masai</a:t>
            </a:r>
            <a:endParaRPr lang="en-GB" sz="1400" dirty="0" smtClean="0">
              <a:solidFill>
                <a:schemeClr val="bg1"/>
              </a:solidFill>
            </a:endParaRPr>
          </a:p>
          <a:p>
            <a:r>
              <a:rPr lang="en-GB" sz="1400" dirty="0" err="1" smtClean="0">
                <a:solidFill>
                  <a:schemeClr val="bg1"/>
                </a:solidFill>
              </a:rPr>
              <a:t>Masai</a:t>
            </a:r>
            <a:r>
              <a:rPr lang="en-GB" sz="1400" dirty="0" smtClean="0">
                <a:solidFill>
                  <a:schemeClr val="bg1"/>
                </a:solidFill>
              </a:rPr>
              <a:t> Mara</a:t>
            </a:r>
          </a:p>
          <a:p>
            <a:r>
              <a:rPr lang="en-GB" sz="1400" dirty="0" smtClean="0">
                <a:solidFill>
                  <a:schemeClr val="bg1"/>
                </a:solidFill>
              </a:rPr>
              <a:t>Desert</a:t>
            </a:r>
          </a:p>
        </p:txBody>
      </p:sp>
      <p:sp>
        <p:nvSpPr>
          <p:cNvPr id="19" name="TextBox 18"/>
          <p:cNvSpPr txBox="1"/>
          <p:nvPr/>
        </p:nvSpPr>
        <p:spPr>
          <a:xfrm>
            <a:off x="261256" y="1567655"/>
            <a:ext cx="2155373" cy="4431983"/>
          </a:xfrm>
          <a:prstGeom prst="rect">
            <a:avLst/>
          </a:prstGeom>
          <a:noFill/>
        </p:spPr>
        <p:txBody>
          <a:bodyPr wrap="square" rtlCol="0">
            <a:spAutoFit/>
          </a:bodyPr>
          <a:lstStyle/>
          <a:p>
            <a:pPr algn="ctr"/>
            <a:r>
              <a:rPr lang="en-GB" sz="1600" b="1" u="sng" dirty="0" smtClean="0">
                <a:solidFill>
                  <a:schemeClr val="bg1"/>
                </a:solidFill>
              </a:rPr>
              <a:t>Human Geography</a:t>
            </a:r>
          </a:p>
          <a:p>
            <a:pPr marL="285750" indent="-285750">
              <a:buFont typeface="Arial" panose="020B0604020202020204" pitchFamily="34" charset="0"/>
              <a:buChar char="•"/>
            </a:pPr>
            <a:r>
              <a:rPr lang="en-GB" sz="1400" dirty="0" smtClean="0">
                <a:solidFill>
                  <a:schemeClr val="bg1"/>
                </a:solidFill>
              </a:rPr>
              <a:t>The population of Kenya </a:t>
            </a:r>
            <a:r>
              <a:rPr lang="en-GB" sz="1400" dirty="0">
                <a:solidFill>
                  <a:schemeClr val="bg1"/>
                </a:solidFill>
              </a:rPr>
              <a:t>is 45,010,056</a:t>
            </a:r>
            <a:endParaRPr lang="en-GB" sz="1400" dirty="0" smtClean="0">
              <a:solidFill>
                <a:schemeClr val="bg1"/>
              </a:solidFill>
            </a:endParaRPr>
          </a:p>
          <a:p>
            <a:pPr marL="285750" indent="-285750">
              <a:buFont typeface="Arial" panose="020B0604020202020204" pitchFamily="34" charset="0"/>
              <a:buChar char="•"/>
            </a:pPr>
            <a:r>
              <a:rPr lang="en-GB" sz="1400" dirty="0" smtClean="0">
                <a:solidFill>
                  <a:schemeClr val="bg1"/>
                </a:solidFill>
              </a:rPr>
              <a:t>Kenya has a mixture of people who live in big cities and tribal people</a:t>
            </a:r>
          </a:p>
          <a:p>
            <a:pPr marL="285750" indent="-285750">
              <a:buFont typeface="Arial" panose="020B0604020202020204" pitchFamily="34" charset="0"/>
              <a:buChar char="•"/>
            </a:pPr>
            <a:r>
              <a:rPr lang="en-GB" sz="1400" dirty="0" smtClean="0">
                <a:solidFill>
                  <a:schemeClr val="bg1"/>
                </a:solidFill>
              </a:rPr>
              <a:t>Lots of people visit Kenya every year on safari to see wild animals</a:t>
            </a:r>
          </a:p>
          <a:p>
            <a:pPr marL="285750" indent="-285750">
              <a:buFont typeface="Arial" panose="020B0604020202020204" pitchFamily="34" charset="0"/>
              <a:buChar char="•"/>
            </a:pPr>
            <a:r>
              <a:rPr lang="en-GB" sz="1400" dirty="0" smtClean="0">
                <a:solidFill>
                  <a:schemeClr val="bg1"/>
                </a:solidFill>
              </a:rPr>
              <a:t>Some people in Kenya are very rich and some are very poor</a:t>
            </a:r>
          </a:p>
          <a:p>
            <a:pPr marL="285750" indent="-285750">
              <a:buFont typeface="Arial" panose="020B0604020202020204" pitchFamily="34" charset="0"/>
              <a:buChar char="•"/>
            </a:pPr>
            <a:r>
              <a:rPr lang="en-GB" sz="1400" dirty="0" smtClean="0">
                <a:solidFill>
                  <a:schemeClr val="bg1"/>
                </a:solidFill>
              </a:rPr>
              <a:t>Lots of children in Kenya don’t go to school</a:t>
            </a:r>
          </a:p>
          <a:p>
            <a:pPr marL="285750" indent="-285750">
              <a:buFont typeface="Arial" panose="020B0604020202020204" pitchFamily="34" charset="0"/>
              <a:buChar char="•"/>
            </a:pPr>
            <a:endParaRPr lang="en-GB" sz="1400" dirty="0" smtClean="0">
              <a:solidFill>
                <a:schemeClr val="bg1"/>
              </a:solidFill>
            </a:endParaRPr>
          </a:p>
        </p:txBody>
      </p:sp>
      <p:sp>
        <p:nvSpPr>
          <p:cNvPr id="21" name="TextBox 20"/>
          <p:cNvSpPr txBox="1"/>
          <p:nvPr/>
        </p:nvSpPr>
        <p:spPr>
          <a:xfrm>
            <a:off x="7041851" y="370544"/>
            <a:ext cx="1918400" cy="2462213"/>
          </a:xfrm>
          <a:prstGeom prst="rect">
            <a:avLst/>
          </a:prstGeom>
          <a:noFill/>
        </p:spPr>
        <p:txBody>
          <a:bodyPr wrap="square" rtlCol="0">
            <a:spAutoFit/>
          </a:bodyPr>
          <a:lstStyle/>
          <a:p>
            <a:r>
              <a:rPr lang="en-GB" sz="1400" dirty="0">
                <a:solidFill>
                  <a:schemeClr val="bg1"/>
                </a:solidFill>
              </a:rPr>
              <a:t>Plain</a:t>
            </a:r>
          </a:p>
          <a:p>
            <a:r>
              <a:rPr lang="en-GB" sz="1400" dirty="0">
                <a:solidFill>
                  <a:schemeClr val="bg1"/>
                </a:solidFill>
              </a:rPr>
              <a:t>Savannah</a:t>
            </a:r>
          </a:p>
          <a:p>
            <a:r>
              <a:rPr lang="en-GB" sz="1400" dirty="0">
                <a:solidFill>
                  <a:schemeClr val="bg1"/>
                </a:solidFill>
              </a:rPr>
              <a:t>Habitat</a:t>
            </a:r>
          </a:p>
          <a:p>
            <a:r>
              <a:rPr lang="en-GB" sz="1400" dirty="0">
                <a:solidFill>
                  <a:schemeClr val="bg1"/>
                </a:solidFill>
              </a:rPr>
              <a:t>Game reserve</a:t>
            </a:r>
          </a:p>
          <a:p>
            <a:r>
              <a:rPr lang="en-GB" sz="1400" dirty="0">
                <a:solidFill>
                  <a:schemeClr val="bg1"/>
                </a:solidFill>
              </a:rPr>
              <a:t>Endangered</a:t>
            </a:r>
          </a:p>
          <a:p>
            <a:r>
              <a:rPr lang="en-GB" sz="1400" dirty="0">
                <a:solidFill>
                  <a:schemeClr val="bg1"/>
                </a:solidFill>
              </a:rPr>
              <a:t>Extinct </a:t>
            </a:r>
          </a:p>
          <a:p>
            <a:r>
              <a:rPr lang="en-GB" sz="1400" dirty="0">
                <a:solidFill>
                  <a:schemeClr val="bg1"/>
                </a:solidFill>
              </a:rPr>
              <a:t>Migrate </a:t>
            </a:r>
          </a:p>
          <a:p>
            <a:r>
              <a:rPr lang="en-GB" sz="1400" dirty="0">
                <a:solidFill>
                  <a:schemeClr val="bg1"/>
                </a:solidFill>
              </a:rPr>
              <a:t>National Park</a:t>
            </a:r>
          </a:p>
          <a:p>
            <a:r>
              <a:rPr lang="en-GB" sz="1400" dirty="0">
                <a:solidFill>
                  <a:schemeClr val="bg1"/>
                </a:solidFill>
              </a:rPr>
              <a:t>Safari</a:t>
            </a:r>
          </a:p>
          <a:p>
            <a:r>
              <a:rPr lang="en-GB" sz="1400" dirty="0">
                <a:solidFill>
                  <a:schemeClr val="bg1"/>
                </a:solidFill>
              </a:rPr>
              <a:t>Tribe</a:t>
            </a:r>
          </a:p>
          <a:p>
            <a:r>
              <a:rPr lang="en-GB" sz="1400" dirty="0">
                <a:solidFill>
                  <a:schemeClr val="bg1"/>
                </a:solidFill>
              </a:rPr>
              <a:t>Nomadic</a:t>
            </a:r>
          </a:p>
        </p:txBody>
      </p:sp>
      <p:pic>
        <p:nvPicPr>
          <p:cNvPr id="3" name="Picture 2"/>
          <p:cNvPicPr>
            <a:picLocks noChangeAspect="1"/>
          </p:cNvPicPr>
          <p:nvPr/>
        </p:nvPicPr>
        <p:blipFill>
          <a:blip r:embed="rId4"/>
          <a:stretch>
            <a:fillRect/>
          </a:stretch>
        </p:blipFill>
        <p:spPr>
          <a:xfrm>
            <a:off x="9055843" y="3646531"/>
            <a:ext cx="2560255" cy="1909156"/>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23" name="TextBox 22"/>
          <p:cNvSpPr txBox="1"/>
          <p:nvPr/>
        </p:nvSpPr>
        <p:spPr>
          <a:xfrm>
            <a:off x="9511823" y="5674595"/>
            <a:ext cx="1794231" cy="369332"/>
          </a:xfrm>
          <a:prstGeom prst="rect">
            <a:avLst/>
          </a:prstGeom>
          <a:noFill/>
        </p:spPr>
        <p:txBody>
          <a:bodyPr wrap="square" rtlCol="0">
            <a:spAutoFit/>
          </a:bodyPr>
          <a:lstStyle/>
          <a:p>
            <a:r>
              <a:rPr lang="en-GB" b="1" dirty="0" smtClean="0">
                <a:solidFill>
                  <a:schemeClr val="bg1"/>
                </a:solidFill>
              </a:rPr>
              <a:t>Mount Kenya</a:t>
            </a:r>
            <a:endParaRPr lang="en-GB" b="1" dirty="0">
              <a:solidFill>
                <a:schemeClr val="bg1"/>
              </a:solidFill>
            </a:endParaRPr>
          </a:p>
        </p:txBody>
      </p:sp>
      <p:pic>
        <p:nvPicPr>
          <p:cNvPr id="7" name="Picture 6"/>
          <p:cNvPicPr>
            <a:picLocks noChangeAspect="1"/>
          </p:cNvPicPr>
          <p:nvPr/>
        </p:nvPicPr>
        <p:blipFill>
          <a:blip r:embed="rId5"/>
          <a:stretch>
            <a:fillRect/>
          </a:stretch>
        </p:blipFill>
        <p:spPr>
          <a:xfrm>
            <a:off x="8814785" y="93546"/>
            <a:ext cx="2691921" cy="3064745"/>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24" name="TextBox 23"/>
          <p:cNvSpPr txBox="1"/>
          <p:nvPr/>
        </p:nvSpPr>
        <p:spPr>
          <a:xfrm>
            <a:off x="9511822" y="3217745"/>
            <a:ext cx="1794231" cy="369332"/>
          </a:xfrm>
          <a:prstGeom prst="rect">
            <a:avLst/>
          </a:prstGeom>
          <a:noFill/>
        </p:spPr>
        <p:txBody>
          <a:bodyPr wrap="square" rtlCol="0">
            <a:spAutoFit/>
          </a:bodyPr>
          <a:lstStyle/>
          <a:p>
            <a:r>
              <a:rPr lang="en-GB" b="1" dirty="0" err="1" smtClean="0">
                <a:solidFill>
                  <a:schemeClr val="bg1"/>
                </a:solidFill>
              </a:rPr>
              <a:t>Tana</a:t>
            </a:r>
            <a:r>
              <a:rPr lang="en-GB" b="1" dirty="0" smtClean="0">
                <a:solidFill>
                  <a:schemeClr val="bg1"/>
                </a:solidFill>
              </a:rPr>
              <a:t> River</a:t>
            </a:r>
            <a:endParaRPr lang="en-GB" b="1" dirty="0">
              <a:solidFill>
                <a:schemeClr val="bg1"/>
              </a:solidFill>
            </a:endParaRPr>
          </a:p>
        </p:txBody>
      </p:sp>
    </p:spTree>
    <p:extLst>
      <p:ext uri="{BB962C8B-B14F-4D97-AF65-F5344CB8AC3E}">
        <p14:creationId xmlns:p14="http://schemas.microsoft.com/office/powerpoint/2010/main" val="173341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7587"/>
            <a:ext cx="4772296" cy="1323439"/>
          </a:xfrm>
          <a:prstGeom prst="rect">
            <a:avLst/>
          </a:prstGeom>
          <a:noFill/>
        </p:spPr>
        <p:txBody>
          <a:bodyPr wrap="square" rtlCol="0">
            <a:spAutoFit/>
          </a:bodyPr>
          <a:lstStyle/>
          <a:p>
            <a:r>
              <a:rPr lang="en-GB" sz="4000" b="1" dirty="0"/>
              <a:t>Year 3 Spring Term  The UK/Mountains</a:t>
            </a:r>
          </a:p>
        </p:txBody>
      </p:sp>
      <p:sp>
        <p:nvSpPr>
          <p:cNvPr id="4" name="TextBox 3"/>
          <p:cNvSpPr txBox="1"/>
          <p:nvPr/>
        </p:nvSpPr>
        <p:spPr>
          <a:xfrm>
            <a:off x="5207593" y="135590"/>
            <a:ext cx="3156989" cy="349326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Locational Knowledge</a:t>
            </a:r>
            <a:br>
              <a:rPr lang="en-GB" b="1" u="sng" dirty="0">
                <a:solidFill>
                  <a:schemeClr val="bg1"/>
                </a:solidFill>
              </a:rPr>
            </a:br>
            <a:endParaRPr lang="en-GB" b="1" u="sng" dirty="0">
              <a:solidFill>
                <a:schemeClr val="bg1"/>
              </a:solidFill>
            </a:endParaRPr>
          </a:p>
          <a:p>
            <a:endParaRPr lang="en-GB" sz="500" b="1" u="sng" dirty="0">
              <a:solidFill>
                <a:schemeClr val="bg1"/>
              </a:solidFill>
            </a:endParaRPr>
          </a:p>
          <a:p>
            <a:r>
              <a:rPr lang="en-GB" dirty="0">
                <a:solidFill>
                  <a:schemeClr val="bg1"/>
                </a:solidFill>
              </a:rPr>
              <a:t>The children will name and locate counties and cities of the United Kingdom, geographical regions and their identifying human and physical characteristics, key topographical features (including hills, mountains, coasts and rivers).</a:t>
            </a:r>
          </a:p>
        </p:txBody>
      </p:sp>
      <p:sp>
        <p:nvSpPr>
          <p:cNvPr id="15" name="TextBox 14"/>
          <p:cNvSpPr txBox="1"/>
          <p:nvPr/>
        </p:nvSpPr>
        <p:spPr>
          <a:xfrm>
            <a:off x="138546" y="1305852"/>
            <a:ext cx="4881805" cy="2385268"/>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Place Knowledge</a:t>
            </a:r>
            <a:br>
              <a:rPr lang="en-GB" b="1" u="sng" dirty="0">
                <a:solidFill>
                  <a:schemeClr val="bg1"/>
                </a:solidFill>
              </a:rPr>
            </a:br>
            <a:endParaRPr lang="en-GB" b="1" u="sng" dirty="0">
              <a:solidFill>
                <a:schemeClr val="bg1"/>
              </a:solidFill>
            </a:endParaRPr>
          </a:p>
          <a:p>
            <a:r>
              <a:rPr lang="en-GB" dirty="0">
                <a:solidFill>
                  <a:schemeClr val="bg1"/>
                </a:solidFill>
              </a:rPr>
              <a:t>Children will understand geographical similarities and differences through the study of physical geography of </a:t>
            </a:r>
            <a:r>
              <a:rPr lang="en-GB" dirty="0" smtClean="0">
                <a:solidFill>
                  <a:schemeClr val="bg1"/>
                </a:solidFill>
              </a:rPr>
              <a:t>a mountainous region </a:t>
            </a:r>
            <a:r>
              <a:rPr lang="en-GB" dirty="0">
                <a:solidFill>
                  <a:schemeClr val="bg1"/>
                </a:solidFill>
              </a:rPr>
              <a:t>of the United Kingdom and a mountainous region within Europe.</a:t>
            </a:r>
            <a:endParaRPr lang="en-GB" sz="500" b="1" u="sng" dirty="0">
              <a:solidFill>
                <a:schemeClr val="bg1"/>
              </a:solidFill>
            </a:endParaRPr>
          </a:p>
          <a:p>
            <a:endParaRPr lang="en-GB" sz="500" b="1" u="sng" dirty="0">
              <a:solidFill>
                <a:schemeClr val="bg1"/>
              </a:solidFill>
            </a:endParaRPr>
          </a:p>
        </p:txBody>
      </p:sp>
      <p:sp>
        <p:nvSpPr>
          <p:cNvPr id="8" name="TextBox 7"/>
          <p:cNvSpPr txBox="1"/>
          <p:nvPr/>
        </p:nvSpPr>
        <p:spPr>
          <a:xfrm>
            <a:off x="8534400" y="143995"/>
            <a:ext cx="3522642" cy="598625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Geographical Skills &amp; Fieldwork</a:t>
            </a:r>
          </a:p>
          <a:p>
            <a:endParaRPr lang="en-GB" sz="500" b="1" u="sng" dirty="0">
              <a:solidFill>
                <a:schemeClr val="bg1"/>
              </a:solidFill>
            </a:endParaRPr>
          </a:p>
          <a:p>
            <a:pPr marL="285750" indent="-285750">
              <a:buFont typeface="Arial" panose="020B0604020202020204" pitchFamily="34" charset="0"/>
              <a:buChar char="•"/>
            </a:pPr>
            <a:r>
              <a:rPr lang="en-GB" dirty="0">
                <a:solidFill>
                  <a:schemeClr val="bg1"/>
                </a:solidFill>
              </a:rPr>
              <a:t>Use maps, atlases, globes and digital/computer mapping to locate countries and describe features studied</a:t>
            </a:r>
          </a:p>
          <a:p>
            <a:pPr marL="285750" indent="-285750">
              <a:buFont typeface="Arial" panose="020B0604020202020204" pitchFamily="34" charset="0"/>
              <a:buChar char="•"/>
            </a:pPr>
            <a:r>
              <a:rPr lang="en-GB" dirty="0">
                <a:solidFill>
                  <a:schemeClr val="bg1"/>
                </a:solidFill>
              </a:rPr>
              <a:t>Use the eight points of a compass and symbols and keys (including the use of Ordnance Survey maps) to build knowledge of the United Kingdom</a:t>
            </a:r>
          </a:p>
          <a:p>
            <a:pPr marL="285750" indent="-285750">
              <a:buFont typeface="Arial" panose="020B0604020202020204" pitchFamily="34" charset="0"/>
              <a:buChar char="•"/>
            </a:pPr>
            <a:r>
              <a:rPr lang="en-GB" dirty="0">
                <a:solidFill>
                  <a:schemeClr val="bg1"/>
                </a:solidFill>
              </a:rPr>
              <a:t>Use fieldwork to observe, measure, record and present the human and physical features in the local area using a range of methods, including sketch maps, plans and graphs, and digital technologies</a:t>
            </a:r>
            <a:endParaRPr lang="en-GB" dirty="0"/>
          </a:p>
        </p:txBody>
      </p:sp>
      <p:grpSp>
        <p:nvGrpSpPr>
          <p:cNvPr id="9" name="Group 8">
            <a:extLst>
              <a:ext uri="{FF2B5EF4-FFF2-40B4-BE49-F238E27FC236}">
                <a16:creationId xmlns:a16="http://schemas.microsoft.com/office/drawing/2014/main" id="{98CD24FE-3F08-4B88-B947-369ED908B8CC}"/>
              </a:ext>
            </a:extLst>
          </p:cNvPr>
          <p:cNvGrpSpPr/>
          <p:nvPr/>
        </p:nvGrpSpPr>
        <p:grpSpPr>
          <a:xfrm>
            <a:off x="134958" y="3777916"/>
            <a:ext cx="8212200" cy="2180432"/>
            <a:chOff x="134958" y="4019790"/>
            <a:chExt cx="8212200" cy="2180432"/>
          </a:xfrm>
        </p:grpSpPr>
        <p:pic>
          <p:nvPicPr>
            <p:cNvPr id="1026" name="Picture 2" descr="Scotland Physical Map">
              <a:extLst>
                <a:ext uri="{FF2B5EF4-FFF2-40B4-BE49-F238E27FC236}">
                  <a16:creationId xmlns:a16="http://schemas.microsoft.com/office/drawing/2014/main" id="{DA5960C3-4C6B-47CB-90A4-9D5197802C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81" t="13607" r="6752" b="11433"/>
            <a:stretch/>
          </p:blipFill>
          <p:spPr bwMode="auto">
            <a:xfrm>
              <a:off x="134958" y="4019790"/>
              <a:ext cx="1789313" cy="2180432"/>
            </a:xfrm>
            <a:prstGeom prst="rect">
              <a:avLst/>
            </a:prstGeom>
            <a:ln w="9525"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028" name="Picture 4" descr="England Physical Map">
              <a:extLst>
                <a:ext uri="{FF2B5EF4-FFF2-40B4-BE49-F238E27FC236}">
                  <a16:creationId xmlns:a16="http://schemas.microsoft.com/office/drawing/2014/main" id="{B3A75015-CF74-4E93-A1FC-826C208E1B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447" t="13936" r="24003" b="43047"/>
            <a:stretch/>
          </p:blipFill>
          <p:spPr bwMode="auto">
            <a:xfrm>
              <a:off x="2250558" y="4019790"/>
              <a:ext cx="1650220" cy="2180432"/>
            </a:xfrm>
            <a:prstGeom prst="rect">
              <a:avLst/>
            </a:prstGeom>
            <a:ln w="9525"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6E3247F-0567-4571-A9A4-309CDF2FD2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430" r="19007" b="12310"/>
            <a:stretch/>
          </p:blipFill>
          <p:spPr bwMode="auto">
            <a:xfrm>
              <a:off x="4227065" y="4019790"/>
              <a:ext cx="1650222" cy="2176616"/>
            </a:xfrm>
            <a:prstGeom prst="rect">
              <a:avLst/>
            </a:prstGeom>
            <a:ln w="9525"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15333FF-2099-461A-BC75-3419AF9F479A}"/>
                </a:ext>
              </a:extLst>
            </p:cNvPr>
            <p:cNvPicPr>
              <a:picLocks noChangeAspect="1"/>
            </p:cNvPicPr>
            <p:nvPr/>
          </p:nvPicPr>
          <p:blipFill>
            <a:blip r:embed="rId5"/>
            <a:stretch>
              <a:fillRect/>
            </a:stretch>
          </p:blipFill>
          <p:spPr>
            <a:xfrm>
              <a:off x="6203574" y="4019790"/>
              <a:ext cx="2143584" cy="2176616"/>
            </a:xfrm>
            <a:prstGeom prst="rect">
              <a:avLst/>
            </a:prstGeom>
            <a:ln w="9525" cap="sq">
              <a:solidFill>
                <a:srgbClr val="000000"/>
              </a:solidFill>
              <a:miter lim="800000"/>
            </a:ln>
            <a:effectLst>
              <a:outerShdw blurRad="57150" dist="50800" dir="2700000" algn="tl" rotWithShape="0">
                <a:srgbClr val="000000">
                  <a:alpha val="40000"/>
                </a:srgbClr>
              </a:outerShdw>
            </a:effectLst>
          </p:spPr>
        </p:pic>
      </p:grpSp>
      <p:sp>
        <p:nvSpPr>
          <p:cNvPr id="10" name="TextBox 9">
            <a:extLst>
              <a:ext uri="{FF2B5EF4-FFF2-40B4-BE49-F238E27FC236}">
                <a16:creationId xmlns:a16="http://schemas.microsoft.com/office/drawing/2014/main" id="{40EF6315-1110-426C-9A23-EBDC9EF5E3AA}"/>
              </a:ext>
            </a:extLst>
          </p:cNvPr>
          <p:cNvSpPr txBox="1"/>
          <p:nvPr/>
        </p:nvSpPr>
        <p:spPr>
          <a:xfrm>
            <a:off x="253672" y="5954532"/>
            <a:ext cx="1492537" cy="646331"/>
          </a:xfrm>
          <a:prstGeom prst="rect">
            <a:avLst/>
          </a:prstGeom>
          <a:noFill/>
        </p:spPr>
        <p:txBody>
          <a:bodyPr wrap="square" rtlCol="0">
            <a:spAutoFit/>
          </a:bodyPr>
          <a:lstStyle/>
          <a:p>
            <a:pPr algn="ctr"/>
            <a:r>
              <a:rPr lang="en-GB" dirty="0"/>
              <a:t>Scottish Highlands</a:t>
            </a:r>
          </a:p>
        </p:txBody>
      </p:sp>
      <p:sp>
        <p:nvSpPr>
          <p:cNvPr id="16" name="TextBox 15">
            <a:extLst>
              <a:ext uri="{FF2B5EF4-FFF2-40B4-BE49-F238E27FC236}">
                <a16:creationId xmlns:a16="http://schemas.microsoft.com/office/drawing/2014/main" id="{A9B4FADB-1DCF-4A5A-B93C-A9814FDCC4B4}"/>
              </a:ext>
            </a:extLst>
          </p:cNvPr>
          <p:cNvSpPr txBox="1"/>
          <p:nvPr/>
        </p:nvSpPr>
        <p:spPr>
          <a:xfrm>
            <a:off x="2336144" y="5954532"/>
            <a:ext cx="1492537" cy="646331"/>
          </a:xfrm>
          <a:prstGeom prst="rect">
            <a:avLst/>
          </a:prstGeom>
          <a:noFill/>
        </p:spPr>
        <p:txBody>
          <a:bodyPr wrap="square" rtlCol="0">
            <a:spAutoFit/>
          </a:bodyPr>
          <a:lstStyle/>
          <a:p>
            <a:pPr algn="ctr"/>
            <a:r>
              <a:rPr lang="en-GB" dirty="0"/>
              <a:t>The Pennines</a:t>
            </a:r>
          </a:p>
        </p:txBody>
      </p:sp>
      <p:sp>
        <p:nvSpPr>
          <p:cNvPr id="17" name="TextBox 16">
            <a:extLst>
              <a:ext uri="{FF2B5EF4-FFF2-40B4-BE49-F238E27FC236}">
                <a16:creationId xmlns:a16="http://schemas.microsoft.com/office/drawing/2014/main" id="{BCC6B12A-CA8B-40CE-867C-529185B8B772}"/>
              </a:ext>
            </a:extLst>
          </p:cNvPr>
          <p:cNvSpPr txBox="1"/>
          <p:nvPr/>
        </p:nvSpPr>
        <p:spPr>
          <a:xfrm>
            <a:off x="4300629" y="5954532"/>
            <a:ext cx="1492537" cy="646331"/>
          </a:xfrm>
          <a:prstGeom prst="rect">
            <a:avLst/>
          </a:prstGeom>
          <a:noFill/>
        </p:spPr>
        <p:txBody>
          <a:bodyPr wrap="square" rtlCol="0">
            <a:spAutoFit/>
          </a:bodyPr>
          <a:lstStyle/>
          <a:p>
            <a:pPr algn="ctr"/>
            <a:r>
              <a:rPr lang="en-GB" sz="1200" dirty="0"/>
              <a:t>Snowdonia, Cambrian </a:t>
            </a:r>
            <a:r>
              <a:rPr lang="en-GB" sz="1200" dirty="0" err="1"/>
              <a:t>Mtns</a:t>
            </a:r>
            <a:r>
              <a:rPr lang="en-GB" sz="1200" dirty="0"/>
              <a:t> &amp; Brecon Beacons</a:t>
            </a:r>
          </a:p>
        </p:txBody>
      </p:sp>
      <p:sp>
        <p:nvSpPr>
          <p:cNvPr id="18" name="TextBox 17">
            <a:extLst>
              <a:ext uri="{FF2B5EF4-FFF2-40B4-BE49-F238E27FC236}">
                <a16:creationId xmlns:a16="http://schemas.microsoft.com/office/drawing/2014/main" id="{1CC1CD73-880A-45DF-95C8-B12A2B83D2CA}"/>
              </a:ext>
            </a:extLst>
          </p:cNvPr>
          <p:cNvSpPr txBox="1"/>
          <p:nvPr/>
        </p:nvSpPr>
        <p:spPr>
          <a:xfrm>
            <a:off x="6203574" y="5954532"/>
            <a:ext cx="2143584" cy="523220"/>
          </a:xfrm>
          <a:prstGeom prst="rect">
            <a:avLst/>
          </a:prstGeom>
          <a:noFill/>
        </p:spPr>
        <p:txBody>
          <a:bodyPr wrap="square" rtlCol="0">
            <a:spAutoFit/>
          </a:bodyPr>
          <a:lstStyle/>
          <a:p>
            <a:pPr algn="ctr"/>
            <a:r>
              <a:rPr lang="en-GB" sz="1400" dirty="0"/>
              <a:t>The French, Italian, Austrian and Swiss Alps</a:t>
            </a:r>
          </a:p>
        </p:txBody>
      </p:sp>
    </p:spTree>
    <p:extLst>
      <p:ext uri="{BB962C8B-B14F-4D97-AF65-F5344CB8AC3E}">
        <p14:creationId xmlns:p14="http://schemas.microsoft.com/office/powerpoint/2010/main" val="242292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8221508" cy="584775"/>
          </a:xfrm>
          <a:prstGeom prst="rect">
            <a:avLst/>
          </a:prstGeom>
          <a:noFill/>
        </p:spPr>
        <p:txBody>
          <a:bodyPr wrap="square" rtlCol="0">
            <a:spAutoFit/>
          </a:bodyPr>
          <a:lstStyle/>
          <a:p>
            <a:r>
              <a:rPr lang="en-GB" sz="3200" b="1" dirty="0"/>
              <a:t>Year 3 Spring Term  The UK/Mountains</a:t>
            </a:r>
          </a:p>
        </p:txBody>
      </p:sp>
      <p:sp>
        <p:nvSpPr>
          <p:cNvPr id="5" name="TextBox 4"/>
          <p:cNvSpPr txBox="1"/>
          <p:nvPr/>
        </p:nvSpPr>
        <p:spPr>
          <a:xfrm>
            <a:off x="8284832" y="89624"/>
            <a:ext cx="3781488" cy="667875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Physical Geographical Features</a:t>
            </a:r>
          </a:p>
          <a:p>
            <a:r>
              <a:rPr lang="en-GB" b="1" u="sng" dirty="0">
                <a:solidFill>
                  <a:schemeClr val="bg1"/>
                </a:solidFill>
              </a:rPr>
              <a:t>The UK</a:t>
            </a:r>
          </a:p>
          <a:p>
            <a:pPr marL="285750" indent="-285750">
              <a:buFont typeface="Arial" panose="020B0604020202020204" pitchFamily="34" charset="0"/>
              <a:buChar char="•"/>
            </a:pPr>
            <a:r>
              <a:rPr lang="en-GB" dirty="0">
                <a:solidFill>
                  <a:schemeClr val="bg1"/>
                </a:solidFill>
              </a:rPr>
              <a:t>Location of major cities – London, Edinburgh, Cardiff and Belfast</a:t>
            </a:r>
          </a:p>
          <a:p>
            <a:pPr marL="285750" indent="-285750">
              <a:buFont typeface="Arial" panose="020B0604020202020204" pitchFamily="34" charset="0"/>
              <a:buChar char="•"/>
            </a:pPr>
            <a:r>
              <a:rPr lang="en-GB" dirty="0">
                <a:solidFill>
                  <a:schemeClr val="bg1"/>
                </a:solidFill>
              </a:rPr>
              <a:t>The Thames, the Aire</a:t>
            </a:r>
          </a:p>
          <a:p>
            <a:pPr marL="285750" indent="-285750">
              <a:buFont typeface="Arial" panose="020B0604020202020204" pitchFamily="34" charset="0"/>
              <a:buChar char="•"/>
            </a:pPr>
            <a:r>
              <a:rPr lang="en-GB" dirty="0">
                <a:solidFill>
                  <a:schemeClr val="bg1"/>
                </a:solidFill>
              </a:rPr>
              <a:t>The North Sea, the English Channel, the Irish Sea, the Atlantic Ocean</a:t>
            </a:r>
          </a:p>
          <a:p>
            <a:r>
              <a:rPr lang="en-GB" b="1" dirty="0">
                <a:solidFill>
                  <a:schemeClr val="bg1"/>
                </a:solidFill>
              </a:rPr>
              <a:t>Mountains</a:t>
            </a:r>
          </a:p>
          <a:p>
            <a:pPr marL="285750" indent="-285750">
              <a:buFont typeface="Arial" panose="020B0604020202020204" pitchFamily="34" charset="0"/>
              <a:buChar char="•"/>
            </a:pPr>
            <a:r>
              <a:rPr lang="en-GB" dirty="0">
                <a:solidFill>
                  <a:schemeClr val="bg1"/>
                </a:solidFill>
              </a:rPr>
              <a:t>Find the height of a mountain on a map</a:t>
            </a:r>
          </a:p>
          <a:p>
            <a:pPr marL="285750" indent="-285750">
              <a:buFont typeface="Arial" panose="020B0604020202020204" pitchFamily="34" charset="0"/>
              <a:buChar char="•"/>
            </a:pPr>
            <a:r>
              <a:rPr lang="en-GB" dirty="0">
                <a:solidFill>
                  <a:schemeClr val="bg1"/>
                </a:solidFill>
              </a:rPr>
              <a:t>Locate mountain ranges on a physical map</a:t>
            </a:r>
          </a:p>
          <a:p>
            <a:pPr marL="285750" indent="-285750">
              <a:buFont typeface="Arial" panose="020B0604020202020204" pitchFamily="34" charset="0"/>
              <a:buChar char="•"/>
            </a:pPr>
            <a:r>
              <a:rPr lang="en-GB" dirty="0">
                <a:solidFill>
                  <a:schemeClr val="bg1"/>
                </a:solidFill>
              </a:rPr>
              <a:t>The Scottish Highlands</a:t>
            </a:r>
          </a:p>
          <a:p>
            <a:pPr marL="285750" indent="-285750">
              <a:buFont typeface="Arial" panose="020B0604020202020204" pitchFamily="34" charset="0"/>
              <a:buChar char="•"/>
            </a:pPr>
            <a:r>
              <a:rPr lang="en-GB" dirty="0">
                <a:solidFill>
                  <a:schemeClr val="bg1"/>
                </a:solidFill>
              </a:rPr>
              <a:t>Snowdonia</a:t>
            </a:r>
          </a:p>
          <a:p>
            <a:pPr marL="285750" indent="-285750">
              <a:buFont typeface="Arial" panose="020B0604020202020204" pitchFamily="34" charset="0"/>
              <a:buChar char="•"/>
            </a:pPr>
            <a:r>
              <a:rPr lang="en-GB" dirty="0">
                <a:solidFill>
                  <a:schemeClr val="bg1"/>
                </a:solidFill>
              </a:rPr>
              <a:t>The Pennines</a:t>
            </a:r>
          </a:p>
          <a:p>
            <a:pPr marL="285750" indent="-285750">
              <a:buFont typeface="Arial" panose="020B0604020202020204" pitchFamily="34" charset="0"/>
              <a:buChar char="•"/>
            </a:pPr>
            <a:r>
              <a:rPr lang="en-GB" dirty="0">
                <a:solidFill>
                  <a:schemeClr val="bg1"/>
                </a:solidFill>
              </a:rPr>
              <a:t>The Lake District</a:t>
            </a:r>
          </a:p>
          <a:p>
            <a:pPr marL="285750" indent="-285750">
              <a:buFont typeface="Arial" panose="020B0604020202020204" pitchFamily="34" charset="0"/>
              <a:buChar char="•"/>
            </a:pPr>
            <a:r>
              <a:rPr lang="en-GB" dirty="0">
                <a:solidFill>
                  <a:schemeClr val="bg1"/>
                </a:solidFill>
              </a:rPr>
              <a:t>Ben Nevis</a:t>
            </a:r>
          </a:p>
          <a:p>
            <a:pPr marL="285750" indent="-285750">
              <a:buFont typeface="Arial" panose="020B0604020202020204" pitchFamily="34" charset="0"/>
              <a:buChar char="•"/>
            </a:pPr>
            <a:r>
              <a:rPr lang="en-GB" dirty="0">
                <a:solidFill>
                  <a:schemeClr val="bg1"/>
                </a:solidFill>
              </a:rPr>
              <a:t>Snowdon</a:t>
            </a:r>
          </a:p>
          <a:p>
            <a:pPr marL="285750" indent="-285750">
              <a:buFont typeface="Arial" panose="020B0604020202020204" pitchFamily="34" charset="0"/>
              <a:buChar char="•"/>
            </a:pPr>
            <a:r>
              <a:rPr lang="en-GB" dirty="0">
                <a:solidFill>
                  <a:schemeClr val="bg1"/>
                </a:solidFill>
              </a:rPr>
              <a:t>Scafell Pike</a:t>
            </a:r>
          </a:p>
          <a:p>
            <a:pPr marL="285750" indent="-285750">
              <a:buFont typeface="Arial" panose="020B0604020202020204" pitchFamily="34" charset="0"/>
              <a:buChar char="•"/>
            </a:pPr>
            <a:r>
              <a:rPr lang="en-GB" dirty="0">
                <a:solidFill>
                  <a:schemeClr val="bg1"/>
                </a:solidFill>
              </a:rPr>
              <a:t>The Alps</a:t>
            </a:r>
          </a:p>
          <a:p>
            <a:pPr marL="285750" indent="-285750">
              <a:buFont typeface="Arial" panose="020B0604020202020204" pitchFamily="34" charset="0"/>
              <a:buChar char="•"/>
            </a:pPr>
            <a:r>
              <a:rPr lang="en-GB" dirty="0">
                <a:solidFill>
                  <a:schemeClr val="bg1"/>
                </a:solidFill>
              </a:rPr>
              <a:t>Mont Blanc</a:t>
            </a:r>
          </a:p>
        </p:txBody>
      </p:sp>
      <p:sp>
        <p:nvSpPr>
          <p:cNvPr id="6" name="TextBox 5"/>
          <p:cNvSpPr txBox="1"/>
          <p:nvPr/>
        </p:nvSpPr>
        <p:spPr>
          <a:xfrm>
            <a:off x="166973" y="629373"/>
            <a:ext cx="5708782" cy="6109365"/>
          </a:xfrm>
          <a:prstGeom prst="rect">
            <a:avLst/>
          </a:prstGeom>
          <a:solidFill>
            <a:schemeClr val="tx1"/>
          </a:solidFill>
          <a:ln w="38100">
            <a:solidFill>
              <a:schemeClr val="bg1"/>
            </a:solidFill>
          </a:ln>
        </p:spPr>
        <p:txBody>
          <a:bodyPr wrap="square" rtlCol="0">
            <a:spAutoFit/>
          </a:bodyPr>
          <a:lstStyle/>
          <a:p>
            <a:r>
              <a:rPr lang="en-GB" sz="1700" b="1" u="sng" dirty="0">
                <a:solidFill>
                  <a:schemeClr val="bg1"/>
                </a:solidFill>
              </a:rPr>
              <a:t>Human Geographical Features</a:t>
            </a:r>
          </a:p>
          <a:p>
            <a:r>
              <a:rPr lang="en-GB" sz="1700" b="1" u="sng" dirty="0">
                <a:solidFill>
                  <a:schemeClr val="bg1"/>
                </a:solidFill>
              </a:rPr>
              <a:t/>
            </a:r>
            <a:br>
              <a:rPr lang="en-GB" sz="1700" b="1" u="sng" dirty="0">
                <a:solidFill>
                  <a:schemeClr val="bg1"/>
                </a:solidFill>
              </a:rPr>
            </a:br>
            <a:r>
              <a:rPr lang="en-GB" sz="1700" b="1" u="sng" dirty="0">
                <a:solidFill>
                  <a:schemeClr val="bg1"/>
                </a:solidFill>
              </a:rPr>
              <a:t>The UK</a:t>
            </a:r>
            <a:endParaRPr lang="en-GB" sz="1700" dirty="0">
              <a:solidFill>
                <a:schemeClr val="bg1"/>
              </a:solidFill>
            </a:endParaRPr>
          </a:p>
          <a:p>
            <a:pPr marL="285750" indent="-285750">
              <a:buFont typeface="Arial" panose="020B0604020202020204" pitchFamily="34" charset="0"/>
              <a:buChar char="•"/>
            </a:pPr>
            <a:r>
              <a:rPr lang="en-GB" sz="1700" dirty="0">
                <a:solidFill>
                  <a:schemeClr val="bg1"/>
                </a:solidFill>
              </a:rPr>
              <a:t>The countries that make up the UK</a:t>
            </a:r>
          </a:p>
          <a:p>
            <a:pPr marL="285750" indent="-285750">
              <a:buFont typeface="Arial" panose="020B0604020202020204" pitchFamily="34" charset="0"/>
              <a:buChar char="•"/>
            </a:pPr>
            <a:r>
              <a:rPr lang="en-GB" sz="1700" dirty="0">
                <a:solidFill>
                  <a:schemeClr val="bg1"/>
                </a:solidFill>
              </a:rPr>
              <a:t>Capital Cities of the countries of the UK – name and label them on a map.</a:t>
            </a:r>
          </a:p>
          <a:p>
            <a:pPr marL="285750" indent="-285750">
              <a:buFont typeface="Arial" panose="020B0604020202020204" pitchFamily="34" charset="0"/>
              <a:buChar char="•"/>
            </a:pPr>
            <a:r>
              <a:rPr lang="en-GB" sz="1700" dirty="0">
                <a:solidFill>
                  <a:schemeClr val="bg1"/>
                </a:solidFill>
              </a:rPr>
              <a:t>Name the seas surrounding the UK and name some of the main rivers</a:t>
            </a:r>
          </a:p>
          <a:p>
            <a:pPr marL="285750" indent="-285750">
              <a:buFont typeface="Arial" panose="020B0604020202020204" pitchFamily="34" charset="0"/>
              <a:buChar char="•"/>
            </a:pPr>
            <a:r>
              <a:rPr lang="en-GB" sz="1700" dirty="0">
                <a:solidFill>
                  <a:schemeClr val="bg1"/>
                </a:solidFill>
              </a:rPr>
              <a:t>Know what a county is and find West Yorkshire on a map</a:t>
            </a:r>
          </a:p>
          <a:p>
            <a:pPr marL="285750" indent="-285750">
              <a:buFont typeface="Arial" panose="020B0604020202020204" pitchFamily="34" charset="0"/>
              <a:buChar char="•"/>
            </a:pPr>
            <a:r>
              <a:rPr lang="en-GB" sz="1700" dirty="0">
                <a:solidFill>
                  <a:schemeClr val="bg1"/>
                </a:solidFill>
              </a:rPr>
              <a:t>Find London on UK and main maps</a:t>
            </a:r>
          </a:p>
          <a:p>
            <a:pPr marL="285750" indent="-285750">
              <a:buFont typeface="Arial" panose="020B0604020202020204" pitchFamily="34" charset="0"/>
              <a:buChar char="•"/>
            </a:pPr>
            <a:r>
              <a:rPr lang="en-GB" sz="1700" dirty="0">
                <a:solidFill>
                  <a:schemeClr val="bg1"/>
                </a:solidFill>
              </a:rPr>
              <a:t>Describe how the UK population has changed over time</a:t>
            </a:r>
          </a:p>
          <a:p>
            <a:pPr marL="285750" indent="-285750">
              <a:buFont typeface="Arial" panose="020B0604020202020204" pitchFamily="34" charset="0"/>
              <a:buChar char="•"/>
            </a:pPr>
            <a:r>
              <a:rPr lang="en-GB" sz="1700" dirty="0">
                <a:solidFill>
                  <a:schemeClr val="bg1"/>
                </a:solidFill>
              </a:rPr>
              <a:t>Use 8 compass directions to find a location on a map</a:t>
            </a:r>
          </a:p>
          <a:p>
            <a:r>
              <a:rPr lang="en-GB" sz="1700" b="1" u="sng" dirty="0">
                <a:solidFill>
                  <a:schemeClr val="bg1"/>
                </a:solidFill>
              </a:rPr>
              <a:t>Mountains</a:t>
            </a:r>
            <a:endParaRPr lang="en-GB" sz="1700" dirty="0">
              <a:solidFill>
                <a:schemeClr val="bg1"/>
              </a:solidFill>
            </a:endParaRPr>
          </a:p>
          <a:p>
            <a:pPr marL="285750" indent="-285750">
              <a:buFont typeface="Arial" panose="020B0604020202020204" pitchFamily="34" charset="0"/>
              <a:buChar char="•"/>
            </a:pPr>
            <a:r>
              <a:rPr lang="en-GB" sz="1700" dirty="0">
                <a:solidFill>
                  <a:schemeClr val="bg1"/>
                </a:solidFill>
              </a:rPr>
              <a:t>Know the names of the highest peaks in Scotland, Wales and England and the closest mountains to Yeadon</a:t>
            </a:r>
          </a:p>
          <a:p>
            <a:pPr marL="285750" indent="-285750">
              <a:buFont typeface="Arial" panose="020B0604020202020204" pitchFamily="34" charset="0"/>
              <a:buChar char="•"/>
            </a:pPr>
            <a:r>
              <a:rPr lang="en-GB" sz="1700" dirty="0">
                <a:solidFill>
                  <a:schemeClr val="bg1"/>
                </a:solidFill>
              </a:rPr>
              <a:t>Compare mountains of the UK to those in Continental Europe</a:t>
            </a:r>
          </a:p>
          <a:p>
            <a:pPr marL="285750" indent="-285750">
              <a:buFont typeface="Arial" panose="020B0604020202020204" pitchFamily="34" charset="0"/>
              <a:buChar char="•"/>
            </a:pPr>
            <a:r>
              <a:rPr lang="en-GB" sz="1700" dirty="0">
                <a:solidFill>
                  <a:schemeClr val="bg1"/>
                </a:solidFill>
              </a:rPr>
              <a:t>Know different types of mountains and how they are formed</a:t>
            </a:r>
          </a:p>
        </p:txBody>
      </p:sp>
      <p:sp>
        <p:nvSpPr>
          <p:cNvPr id="7" name="TextBox 6"/>
          <p:cNvSpPr txBox="1"/>
          <p:nvPr/>
        </p:nvSpPr>
        <p:spPr>
          <a:xfrm>
            <a:off x="5970399" y="623472"/>
            <a:ext cx="2223805" cy="6140142"/>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sz="1500" dirty="0">
                <a:solidFill>
                  <a:schemeClr val="bg1"/>
                </a:solidFill>
              </a:rPr>
              <a:t>Country</a:t>
            </a:r>
          </a:p>
          <a:p>
            <a:pPr algn="ctr"/>
            <a:r>
              <a:rPr lang="en-GB" sz="1500" dirty="0">
                <a:solidFill>
                  <a:schemeClr val="bg1"/>
                </a:solidFill>
              </a:rPr>
              <a:t>UK</a:t>
            </a:r>
          </a:p>
          <a:p>
            <a:pPr algn="ctr"/>
            <a:r>
              <a:rPr lang="en-GB" sz="1500" dirty="0">
                <a:solidFill>
                  <a:schemeClr val="bg1"/>
                </a:solidFill>
              </a:rPr>
              <a:t>England</a:t>
            </a:r>
          </a:p>
          <a:p>
            <a:pPr algn="ctr"/>
            <a:r>
              <a:rPr lang="en-GB" sz="1500" dirty="0">
                <a:solidFill>
                  <a:schemeClr val="bg1"/>
                </a:solidFill>
              </a:rPr>
              <a:t>Wales</a:t>
            </a:r>
          </a:p>
          <a:p>
            <a:pPr algn="ctr"/>
            <a:r>
              <a:rPr lang="en-GB" sz="1500" dirty="0">
                <a:solidFill>
                  <a:schemeClr val="bg1"/>
                </a:solidFill>
              </a:rPr>
              <a:t>Scotland</a:t>
            </a:r>
          </a:p>
          <a:p>
            <a:pPr algn="ctr"/>
            <a:r>
              <a:rPr lang="en-GB" sz="1500" dirty="0">
                <a:solidFill>
                  <a:schemeClr val="bg1"/>
                </a:solidFill>
              </a:rPr>
              <a:t>Northern Ireland</a:t>
            </a:r>
          </a:p>
          <a:p>
            <a:pPr algn="ctr"/>
            <a:r>
              <a:rPr lang="en-GB" sz="1500" dirty="0">
                <a:solidFill>
                  <a:schemeClr val="bg1"/>
                </a:solidFill>
              </a:rPr>
              <a:t>The Republic of Ireland</a:t>
            </a:r>
          </a:p>
          <a:p>
            <a:pPr algn="ctr"/>
            <a:r>
              <a:rPr lang="en-GB" sz="1500" dirty="0">
                <a:solidFill>
                  <a:schemeClr val="bg1"/>
                </a:solidFill>
              </a:rPr>
              <a:t>County</a:t>
            </a:r>
          </a:p>
          <a:p>
            <a:pPr algn="ctr"/>
            <a:r>
              <a:rPr lang="en-GB" sz="1500" dirty="0">
                <a:solidFill>
                  <a:schemeClr val="bg1"/>
                </a:solidFill>
              </a:rPr>
              <a:t>Yorkshire</a:t>
            </a:r>
          </a:p>
          <a:p>
            <a:pPr algn="ctr"/>
            <a:r>
              <a:rPr lang="en-GB" sz="1500" dirty="0">
                <a:solidFill>
                  <a:schemeClr val="bg1"/>
                </a:solidFill>
              </a:rPr>
              <a:t>Sea</a:t>
            </a:r>
          </a:p>
          <a:p>
            <a:pPr algn="ctr"/>
            <a:r>
              <a:rPr lang="en-GB" sz="1500" dirty="0">
                <a:solidFill>
                  <a:schemeClr val="bg1"/>
                </a:solidFill>
              </a:rPr>
              <a:t>Ocean</a:t>
            </a:r>
          </a:p>
          <a:p>
            <a:pPr algn="ctr"/>
            <a:r>
              <a:rPr lang="en-GB" sz="1500" dirty="0">
                <a:solidFill>
                  <a:schemeClr val="bg1"/>
                </a:solidFill>
              </a:rPr>
              <a:t>River</a:t>
            </a:r>
          </a:p>
          <a:p>
            <a:pPr algn="ctr"/>
            <a:r>
              <a:rPr lang="en-GB" sz="1500" dirty="0">
                <a:solidFill>
                  <a:schemeClr val="bg1"/>
                </a:solidFill>
              </a:rPr>
              <a:t>Mountain</a:t>
            </a:r>
          </a:p>
          <a:p>
            <a:pPr algn="ctr"/>
            <a:r>
              <a:rPr lang="en-GB" sz="1500" dirty="0">
                <a:solidFill>
                  <a:schemeClr val="bg1"/>
                </a:solidFill>
              </a:rPr>
              <a:t>Range</a:t>
            </a:r>
          </a:p>
          <a:p>
            <a:pPr algn="ctr"/>
            <a:r>
              <a:rPr lang="en-GB" sz="1500" dirty="0">
                <a:solidFill>
                  <a:schemeClr val="bg1"/>
                </a:solidFill>
              </a:rPr>
              <a:t>Highlands</a:t>
            </a:r>
          </a:p>
          <a:p>
            <a:pPr algn="ctr"/>
            <a:r>
              <a:rPr lang="en-GB" sz="1500" dirty="0">
                <a:solidFill>
                  <a:schemeClr val="bg1"/>
                </a:solidFill>
              </a:rPr>
              <a:t>Ben Nevis</a:t>
            </a:r>
          </a:p>
          <a:p>
            <a:pPr algn="ctr"/>
            <a:r>
              <a:rPr lang="en-GB" sz="1500" dirty="0">
                <a:solidFill>
                  <a:schemeClr val="bg1"/>
                </a:solidFill>
              </a:rPr>
              <a:t>Snowdonia</a:t>
            </a:r>
          </a:p>
          <a:p>
            <a:pPr algn="ctr"/>
            <a:r>
              <a:rPr lang="en-GB" sz="1500" dirty="0">
                <a:solidFill>
                  <a:schemeClr val="bg1"/>
                </a:solidFill>
              </a:rPr>
              <a:t>Snowdon</a:t>
            </a:r>
          </a:p>
          <a:p>
            <a:pPr algn="ctr"/>
            <a:r>
              <a:rPr lang="en-GB" sz="1500" dirty="0">
                <a:solidFill>
                  <a:schemeClr val="bg1"/>
                </a:solidFill>
              </a:rPr>
              <a:t>The Pennines</a:t>
            </a:r>
          </a:p>
          <a:p>
            <a:pPr algn="ctr"/>
            <a:r>
              <a:rPr lang="en-GB" sz="1500" dirty="0">
                <a:solidFill>
                  <a:schemeClr val="bg1"/>
                </a:solidFill>
              </a:rPr>
              <a:t>The Lake District</a:t>
            </a:r>
          </a:p>
          <a:p>
            <a:pPr algn="ctr"/>
            <a:r>
              <a:rPr lang="en-GB" sz="1500" dirty="0">
                <a:solidFill>
                  <a:schemeClr val="bg1"/>
                </a:solidFill>
              </a:rPr>
              <a:t>Scafell Pike</a:t>
            </a:r>
          </a:p>
          <a:p>
            <a:pPr algn="ctr"/>
            <a:r>
              <a:rPr lang="en-GB" sz="1500" dirty="0">
                <a:solidFill>
                  <a:schemeClr val="bg1"/>
                </a:solidFill>
              </a:rPr>
              <a:t>Europe</a:t>
            </a:r>
          </a:p>
          <a:p>
            <a:pPr algn="ctr"/>
            <a:r>
              <a:rPr lang="en-GB" sz="1500" dirty="0">
                <a:solidFill>
                  <a:schemeClr val="bg1"/>
                </a:solidFill>
              </a:rPr>
              <a:t>The Alps</a:t>
            </a:r>
          </a:p>
          <a:p>
            <a:pPr algn="ctr"/>
            <a:r>
              <a:rPr lang="en-GB" sz="1500" dirty="0">
                <a:solidFill>
                  <a:schemeClr val="bg1"/>
                </a:solidFill>
              </a:rPr>
              <a:t>Mont Blanc</a:t>
            </a:r>
          </a:p>
        </p:txBody>
      </p:sp>
    </p:spTree>
    <p:extLst>
      <p:ext uri="{BB962C8B-B14F-4D97-AF65-F5344CB8AC3E}">
        <p14:creationId xmlns:p14="http://schemas.microsoft.com/office/powerpoint/2010/main" val="135593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7587"/>
            <a:ext cx="4772296" cy="1323439"/>
          </a:xfrm>
          <a:prstGeom prst="rect">
            <a:avLst/>
          </a:prstGeom>
          <a:noFill/>
        </p:spPr>
        <p:txBody>
          <a:bodyPr wrap="square" rtlCol="0">
            <a:spAutoFit/>
          </a:bodyPr>
          <a:lstStyle/>
          <a:p>
            <a:r>
              <a:rPr lang="en-GB" sz="4000" b="1" dirty="0"/>
              <a:t>Year </a:t>
            </a:r>
            <a:r>
              <a:rPr lang="en-GB" sz="4000" b="1" dirty="0" smtClean="0"/>
              <a:t>4 </a:t>
            </a:r>
            <a:r>
              <a:rPr lang="en-GB" sz="4000" b="1" dirty="0"/>
              <a:t>Spring Term  </a:t>
            </a:r>
          </a:p>
          <a:p>
            <a:r>
              <a:rPr lang="en-US" sz="4000" b="1" dirty="0" smtClean="0"/>
              <a:t>Europe/ Rivers</a:t>
            </a:r>
            <a:endParaRPr lang="en-GB" sz="4000" b="1" dirty="0"/>
          </a:p>
        </p:txBody>
      </p:sp>
      <p:sp>
        <p:nvSpPr>
          <p:cNvPr id="4" name="TextBox 3"/>
          <p:cNvSpPr txBox="1"/>
          <p:nvPr/>
        </p:nvSpPr>
        <p:spPr>
          <a:xfrm>
            <a:off x="5630091" y="135590"/>
            <a:ext cx="2734491" cy="4601260"/>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Locational Knowledge</a:t>
            </a:r>
          </a:p>
          <a:p>
            <a:endParaRPr lang="en-GB" sz="500" b="1" u="sng" dirty="0">
              <a:solidFill>
                <a:schemeClr val="bg1"/>
              </a:solidFill>
            </a:endParaRPr>
          </a:p>
          <a:p>
            <a:r>
              <a:rPr lang="en-GB" dirty="0">
                <a:solidFill>
                  <a:schemeClr val="bg1"/>
                </a:solidFill>
              </a:rPr>
              <a:t>The children will locate, using maps,  the countries and major cities of </a:t>
            </a:r>
            <a:r>
              <a:rPr lang="en-GB" dirty="0" smtClean="0">
                <a:solidFill>
                  <a:schemeClr val="bg1"/>
                </a:solidFill>
              </a:rPr>
              <a:t>Europe (including the location of Russia) concentrating </a:t>
            </a:r>
            <a:r>
              <a:rPr lang="en-GB" dirty="0">
                <a:solidFill>
                  <a:schemeClr val="bg1"/>
                </a:solidFill>
              </a:rPr>
              <a:t>on their environmental regions and key physical and human </a:t>
            </a:r>
            <a:r>
              <a:rPr lang="en-GB" dirty="0" smtClean="0">
                <a:solidFill>
                  <a:schemeClr val="bg1"/>
                </a:solidFill>
              </a:rPr>
              <a:t>characteristics including hills, mountains, coasts and identifying volcanoes/ earthquakes in Europe.</a:t>
            </a:r>
            <a:endParaRPr lang="en-GB" dirty="0">
              <a:solidFill>
                <a:schemeClr val="bg1"/>
              </a:solidFill>
            </a:endParaRPr>
          </a:p>
        </p:txBody>
      </p:sp>
      <p:sp>
        <p:nvSpPr>
          <p:cNvPr id="15" name="TextBox 14"/>
          <p:cNvSpPr txBox="1"/>
          <p:nvPr/>
        </p:nvSpPr>
        <p:spPr>
          <a:xfrm>
            <a:off x="138546" y="1305852"/>
            <a:ext cx="5321728" cy="2108269"/>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Place </a:t>
            </a:r>
            <a:r>
              <a:rPr lang="en-GB" b="1" u="sng" dirty="0" smtClean="0">
                <a:solidFill>
                  <a:schemeClr val="bg1"/>
                </a:solidFill>
              </a:rPr>
              <a:t>Knowledge</a:t>
            </a:r>
          </a:p>
          <a:p>
            <a:endParaRPr lang="en-GB" b="1" u="sng" dirty="0" smtClean="0">
              <a:solidFill>
                <a:schemeClr val="bg1"/>
              </a:solidFill>
            </a:endParaRPr>
          </a:p>
          <a:p>
            <a:r>
              <a:rPr lang="en-GB" dirty="0">
                <a:solidFill>
                  <a:schemeClr val="bg1"/>
                </a:solidFill>
              </a:rPr>
              <a:t>Children will understand geographical similarities and differences through the study of physical geography of </a:t>
            </a:r>
            <a:r>
              <a:rPr lang="en-GB" dirty="0" smtClean="0">
                <a:solidFill>
                  <a:schemeClr val="bg1"/>
                </a:solidFill>
              </a:rPr>
              <a:t>a river that passes through Leeds (River </a:t>
            </a:r>
            <a:r>
              <a:rPr lang="en-GB" dirty="0" err="1" smtClean="0">
                <a:solidFill>
                  <a:schemeClr val="bg1"/>
                </a:solidFill>
              </a:rPr>
              <a:t>Aire</a:t>
            </a:r>
            <a:r>
              <a:rPr lang="en-GB" dirty="0" smtClean="0">
                <a:solidFill>
                  <a:schemeClr val="bg1"/>
                </a:solidFill>
              </a:rPr>
              <a:t>) and comparing it to a river in Europe. </a:t>
            </a:r>
            <a:endParaRPr lang="en-GB" b="1" u="sng" dirty="0">
              <a:solidFill>
                <a:schemeClr val="bg1"/>
              </a:solidFill>
            </a:endParaRPr>
          </a:p>
          <a:p>
            <a:endParaRPr lang="en-GB" sz="500" b="1" u="sng" dirty="0">
              <a:solidFill>
                <a:schemeClr val="bg1"/>
              </a:solidFill>
            </a:endParaRPr>
          </a:p>
        </p:txBody>
      </p:sp>
      <p:sp>
        <p:nvSpPr>
          <p:cNvPr id="8" name="TextBox 7"/>
          <p:cNvSpPr txBox="1"/>
          <p:nvPr/>
        </p:nvSpPr>
        <p:spPr>
          <a:xfrm>
            <a:off x="8534400" y="143995"/>
            <a:ext cx="3522642" cy="598625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Geographical Skills &amp; Fieldwork</a:t>
            </a:r>
          </a:p>
          <a:p>
            <a:endParaRPr lang="en-GB" sz="500" b="1" u="sng" dirty="0">
              <a:solidFill>
                <a:schemeClr val="bg1"/>
              </a:solidFill>
            </a:endParaRPr>
          </a:p>
          <a:p>
            <a:pPr marL="285750" indent="-285750">
              <a:buFont typeface="Arial" panose="020B0604020202020204" pitchFamily="34" charset="0"/>
              <a:buChar char="•"/>
            </a:pPr>
            <a:r>
              <a:rPr lang="en-GB" dirty="0">
                <a:solidFill>
                  <a:schemeClr val="bg1"/>
                </a:solidFill>
              </a:rPr>
              <a:t>Use maps, atlases, globes and digital/computer mapping to locate countries and describe features studied</a:t>
            </a:r>
          </a:p>
          <a:p>
            <a:pPr marL="285750" indent="-285750">
              <a:buFont typeface="Arial" panose="020B0604020202020204" pitchFamily="34" charset="0"/>
              <a:buChar char="•"/>
            </a:pPr>
            <a:r>
              <a:rPr lang="en-GB" dirty="0">
                <a:solidFill>
                  <a:schemeClr val="bg1"/>
                </a:solidFill>
              </a:rPr>
              <a:t>Use the eight points of a compass and symbols and keys (including the use of Ordnance Survey maps) to build knowledge of the wider world</a:t>
            </a:r>
          </a:p>
          <a:p>
            <a:pPr marL="285750" indent="-285750">
              <a:buFont typeface="Arial" panose="020B0604020202020204" pitchFamily="34" charset="0"/>
              <a:buChar char="•"/>
            </a:pPr>
            <a:r>
              <a:rPr lang="en-GB" dirty="0">
                <a:solidFill>
                  <a:schemeClr val="bg1"/>
                </a:solidFill>
              </a:rPr>
              <a:t>Use fieldwork to observe, measure, record and present the human and physical features in the local area using a range of methods, including sketch maps, plans and graphs, and digital technologies</a:t>
            </a:r>
            <a:endParaRPr lang="en-GB" dirty="0"/>
          </a:p>
        </p:txBody>
      </p:sp>
      <p:sp>
        <p:nvSpPr>
          <p:cNvPr id="10" name="TextBox 9"/>
          <p:cNvSpPr txBox="1"/>
          <p:nvPr/>
        </p:nvSpPr>
        <p:spPr>
          <a:xfrm>
            <a:off x="5630091" y="4922409"/>
            <a:ext cx="2734491" cy="1831271"/>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Knowledge</a:t>
            </a:r>
            <a:endParaRPr lang="en-GB" b="1" u="sng" dirty="0">
              <a:solidFill>
                <a:schemeClr val="bg1"/>
              </a:solidFill>
            </a:endParaRPr>
          </a:p>
          <a:p>
            <a:endParaRPr lang="en-GB" sz="500" b="1" u="sng" dirty="0">
              <a:solidFill>
                <a:schemeClr val="bg1"/>
              </a:solidFill>
            </a:endParaRPr>
          </a:p>
          <a:p>
            <a:r>
              <a:rPr lang="en-GB" dirty="0">
                <a:solidFill>
                  <a:schemeClr val="bg1"/>
                </a:solidFill>
              </a:rPr>
              <a:t>The children will </a:t>
            </a:r>
            <a:r>
              <a:rPr lang="en-GB" dirty="0" smtClean="0">
                <a:solidFill>
                  <a:schemeClr val="bg1"/>
                </a:solidFill>
              </a:rPr>
              <a:t>learn about the water cycle and connect this learning to their knowledge of rivers.</a:t>
            </a:r>
            <a:endParaRPr lang="en-GB" dirty="0">
              <a:solidFill>
                <a:schemeClr val="bg1"/>
              </a:solidFill>
            </a:endParaRPr>
          </a:p>
        </p:txBody>
      </p:sp>
      <p:pic>
        <p:nvPicPr>
          <p:cNvPr id="11" name="Picture 10"/>
          <p:cNvPicPr>
            <a:picLocks noChangeAspect="1"/>
          </p:cNvPicPr>
          <p:nvPr/>
        </p:nvPicPr>
        <p:blipFill>
          <a:blip r:embed="rId2"/>
          <a:stretch>
            <a:fillRect/>
          </a:stretch>
        </p:blipFill>
        <p:spPr>
          <a:xfrm>
            <a:off x="138546" y="3500999"/>
            <a:ext cx="4722039" cy="3252681"/>
          </a:xfrm>
          <a:prstGeom prst="rect">
            <a:avLst/>
          </a:prstGeom>
          <a:ln w="38100">
            <a:solidFill>
              <a:schemeClr val="bg1"/>
            </a:solidFill>
          </a:ln>
        </p:spPr>
      </p:pic>
    </p:spTree>
    <p:extLst>
      <p:ext uri="{BB962C8B-B14F-4D97-AF65-F5344CB8AC3E}">
        <p14:creationId xmlns:p14="http://schemas.microsoft.com/office/powerpoint/2010/main" val="2451167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4733710" cy="1323439"/>
          </a:xfrm>
          <a:prstGeom prst="rect">
            <a:avLst/>
          </a:prstGeom>
          <a:noFill/>
        </p:spPr>
        <p:txBody>
          <a:bodyPr wrap="square" rtlCol="0">
            <a:spAutoFit/>
          </a:bodyPr>
          <a:lstStyle/>
          <a:p>
            <a:r>
              <a:rPr lang="en-GB" sz="4000" b="1" dirty="0"/>
              <a:t>Year </a:t>
            </a:r>
            <a:r>
              <a:rPr lang="en-GB" sz="4000" b="1" dirty="0" smtClean="0"/>
              <a:t>4 </a:t>
            </a:r>
            <a:r>
              <a:rPr lang="en-GB" sz="4000" b="1" dirty="0"/>
              <a:t>Spring Term  </a:t>
            </a:r>
          </a:p>
          <a:p>
            <a:r>
              <a:rPr lang="en-US" sz="4000" b="1" dirty="0" smtClean="0"/>
              <a:t>Europe/ Rivers</a:t>
            </a:r>
            <a:endParaRPr lang="en-GB" sz="4000" b="1" dirty="0"/>
          </a:p>
        </p:txBody>
      </p:sp>
      <p:sp>
        <p:nvSpPr>
          <p:cNvPr id="5" name="TextBox 4"/>
          <p:cNvSpPr txBox="1"/>
          <p:nvPr/>
        </p:nvSpPr>
        <p:spPr>
          <a:xfrm>
            <a:off x="4741164" y="216614"/>
            <a:ext cx="4807708" cy="4247317"/>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Physical Geographical </a:t>
            </a:r>
            <a:r>
              <a:rPr lang="en-GB" b="1" u="sng" dirty="0" smtClean="0">
                <a:solidFill>
                  <a:schemeClr val="bg1"/>
                </a:solidFill>
              </a:rPr>
              <a:t>Features </a:t>
            </a:r>
            <a:endParaRPr lang="en-US" b="1" u="sng" dirty="0" smtClean="0">
              <a:solidFill>
                <a:schemeClr val="bg1"/>
              </a:solidFill>
            </a:endParaRPr>
          </a:p>
          <a:p>
            <a:pPr marL="285750" indent="-285750">
              <a:buFont typeface="Arial" panose="020B0604020202020204" pitchFamily="34" charset="0"/>
              <a:buChar char="•"/>
            </a:pPr>
            <a:r>
              <a:rPr lang="en-US" sz="1400" dirty="0" smtClean="0">
                <a:solidFill>
                  <a:schemeClr val="bg1"/>
                </a:solidFill>
              </a:rPr>
              <a:t>Locate and compare the River </a:t>
            </a:r>
            <a:r>
              <a:rPr lang="en-US" sz="1400" dirty="0" err="1" smtClean="0">
                <a:solidFill>
                  <a:schemeClr val="bg1"/>
                </a:solidFill>
              </a:rPr>
              <a:t>Aire</a:t>
            </a:r>
            <a:r>
              <a:rPr lang="en-US" sz="1400" dirty="0" smtClean="0">
                <a:solidFill>
                  <a:schemeClr val="bg1"/>
                </a:solidFill>
              </a:rPr>
              <a:t> in the UK to the Danube River in Europe.</a:t>
            </a:r>
          </a:p>
          <a:p>
            <a:pPr marL="285750" indent="-285750">
              <a:buFont typeface="Arial" panose="020B0604020202020204" pitchFamily="34" charset="0"/>
              <a:buChar char="•"/>
            </a:pPr>
            <a:r>
              <a:rPr lang="en-US" sz="1400" dirty="0" smtClean="0">
                <a:solidFill>
                  <a:schemeClr val="bg1"/>
                </a:solidFill>
              </a:rPr>
              <a:t>Understand </a:t>
            </a:r>
            <a:r>
              <a:rPr lang="en-US" sz="1400" dirty="0">
                <a:solidFill>
                  <a:schemeClr val="bg1"/>
                </a:solidFill>
              </a:rPr>
              <a:t>how rivers are formed and it’s  journey from source to </a:t>
            </a:r>
            <a:r>
              <a:rPr lang="en-US" sz="1400" dirty="0" smtClean="0">
                <a:solidFill>
                  <a:schemeClr val="bg1"/>
                </a:solidFill>
              </a:rPr>
              <a:t>mouth and other parts of a river such as tributaries, meanders and river delta.</a:t>
            </a:r>
          </a:p>
          <a:p>
            <a:pPr marL="285750" indent="-285750">
              <a:buFont typeface="Arial" panose="020B0604020202020204" pitchFamily="34" charset="0"/>
              <a:buChar char="•"/>
            </a:pPr>
            <a:r>
              <a:rPr lang="en-US" sz="1400" dirty="0" smtClean="0">
                <a:solidFill>
                  <a:schemeClr val="bg1"/>
                </a:solidFill>
              </a:rPr>
              <a:t>River erosion and deposition.</a:t>
            </a:r>
          </a:p>
          <a:p>
            <a:pPr marL="285750" indent="-285750">
              <a:buFont typeface="Arial" panose="020B0604020202020204" pitchFamily="34" charset="0"/>
              <a:buChar char="•"/>
            </a:pPr>
            <a:r>
              <a:rPr lang="en-US" sz="1400" dirty="0">
                <a:solidFill>
                  <a:schemeClr val="bg1"/>
                </a:solidFill>
              </a:rPr>
              <a:t>Locate major rivers in Europe ( Rhine River, Seine, Volga River) and compare the physical geography to rivers in the UK (River </a:t>
            </a:r>
            <a:r>
              <a:rPr lang="en-US" sz="1400" dirty="0" err="1">
                <a:solidFill>
                  <a:schemeClr val="bg1"/>
                </a:solidFill>
              </a:rPr>
              <a:t>Aire</a:t>
            </a:r>
            <a:r>
              <a:rPr lang="en-US" sz="1400" dirty="0">
                <a:solidFill>
                  <a:schemeClr val="bg1"/>
                </a:solidFill>
              </a:rPr>
              <a:t>, River Thames, River </a:t>
            </a:r>
            <a:r>
              <a:rPr lang="en-US" sz="1400" dirty="0" err="1">
                <a:solidFill>
                  <a:schemeClr val="bg1"/>
                </a:solidFill>
              </a:rPr>
              <a:t>Ouse</a:t>
            </a:r>
            <a:r>
              <a:rPr lang="en-US" sz="1400" dirty="0" smtClean="0">
                <a:solidFill>
                  <a:schemeClr val="bg1"/>
                </a:solidFill>
              </a:rPr>
              <a:t>).</a:t>
            </a:r>
          </a:p>
          <a:p>
            <a:pPr marL="285750" indent="-285750">
              <a:buFont typeface="Arial" panose="020B0604020202020204" pitchFamily="34" charset="0"/>
              <a:buChar char="•"/>
            </a:pPr>
            <a:r>
              <a:rPr lang="en-US" sz="1400" dirty="0" smtClean="0">
                <a:solidFill>
                  <a:schemeClr val="bg1"/>
                </a:solidFill>
              </a:rPr>
              <a:t>Locate coasts, mountains </a:t>
            </a:r>
            <a:r>
              <a:rPr lang="en-GB" sz="1400" dirty="0" smtClean="0">
                <a:solidFill>
                  <a:schemeClr val="bg1"/>
                </a:solidFill>
              </a:rPr>
              <a:t>(</a:t>
            </a:r>
            <a:r>
              <a:rPr lang="en-GB" sz="1400" dirty="0">
                <a:solidFill>
                  <a:schemeClr val="bg1"/>
                </a:solidFill>
              </a:rPr>
              <a:t>Mont Blanc, Matterhorn, Mount Elbrus, Monte Rosa, Dolomites, Mount Olympus</a:t>
            </a:r>
            <a:r>
              <a:rPr lang="en-GB" sz="1400" dirty="0" smtClean="0">
                <a:solidFill>
                  <a:schemeClr val="bg1"/>
                </a:solidFill>
              </a:rPr>
              <a:t>)</a:t>
            </a:r>
            <a:r>
              <a:rPr lang="en-US" sz="1400" dirty="0" smtClean="0">
                <a:solidFill>
                  <a:schemeClr val="bg1"/>
                </a:solidFill>
              </a:rPr>
              <a:t>, volcanoes (Mt Etna, Mt Vesuvius, Hekla, Teide) in Europe.</a:t>
            </a:r>
          </a:p>
          <a:p>
            <a:pPr marL="285750" indent="-285750">
              <a:buFont typeface="Arial" panose="020B0604020202020204" pitchFamily="34" charset="0"/>
              <a:buChar char="•"/>
            </a:pPr>
            <a:r>
              <a:rPr lang="en-US" sz="1400" dirty="0" smtClean="0">
                <a:solidFill>
                  <a:schemeClr val="bg1"/>
                </a:solidFill>
              </a:rPr>
              <a:t>Describe </a:t>
            </a:r>
            <a:r>
              <a:rPr lang="en-US" sz="1400" dirty="0">
                <a:solidFill>
                  <a:schemeClr val="bg1"/>
                </a:solidFill>
              </a:rPr>
              <a:t>and understand key aspects of the Water Cycle including evaporation, precipitation, condensation and collection</a:t>
            </a:r>
            <a:r>
              <a:rPr lang="en-US" sz="1400" dirty="0" smtClean="0">
                <a:solidFill>
                  <a:schemeClr val="bg1"/>
                </a:solidFill>
              </a:rPr>
              <a:t>.</a:t>
            </a:r>
          </a:p>
          <a:p>
            <a:pPr marL="285750" indent="-285750">
              <a:buFont typeface="Arial" panose="020B0604020202020204" pitchFamily="34" charset="0"/>
              <a:buChar char="•"/>
            </a:pPr>
            <a:endParaRPr lang="en-US" sz="1400" dirty="0">
              <a:solidFill>
                <a:schemeClr val="bg1"/>
              </a:solidFill>
            </a:endParaRPr>
          </a:p>
        </p:txBody>
      </p:sp>
      <p:sp>
        <p:nvSpPr>
          <p:cNvPr id="6" name="TextBox 5"/>
          <p:cNvSpPr txBox="1"/>
          <p:nvPr/>
        </p:nvSpPr>
        <p:spPr>
          <a:xfrm>
            <a:off x="199010" y="1269273"/>
            <a:ext cx="4307676" cy="5262979"/>
          </a:xfrm>
          <a:prstGeom prst="rect">
            <a:avLst/>
          </a:prstGeom>
          <a:solidFill>
            <a:schemeClr val="tx1"/>
          </a:solidFill>
          <a:ln w="38100">
            <a:solidFill>
              <a:schemeClr val="bg1"/>
            </a:solidFill>
          </a:ln>
        </p:spPr>
        <p:txBody>
          <a:bodyPr wrap="square" rtlCol="0">
            <a:spAutoFit/>
          </a:bodyPr>
          <a:lstStyle/>
          <a:p>
            <a:r>
              <a:rPr lang="en-GB" sz="1400" b="1" u="sng" dirty="0">
                <a:solidFill>
                  <a:schemeClr val="bg1"/>
                </a:solidFill>
              </a:rPr>
              <a:t>Human Geographical </a:t>
            </a:r>
            <a:r>
              <a:rPr lang="en-GB" sz="1400" b="1" u="sng" dirty="0" smtClean="0">
                <a:solidFill>
                  <a:schemeClr val="bg1"/>
                </a:solidFill>
              </a:rPr>
              <a:t>Features</a:t>
            </a:r>
          </a:p>
          <a:p>
            <a:endParaRPr lang="en-US" sz="1400" b="1" u="sng" dirty="0">
              <a:solidFill>
                <a:schemeClr val="bg1"/>
              </a:solidFill>
            </a:endParaRPr>
          </a:p>
          <a:p>
            <a:r>
              <a:rPr lang="en-US" sz="1400" b="1" dirty="0" smtClean="0">
                <a:solidFill>
                  <a:schemeClr val="bg1"/>
                </a:solidFill>
              </a:rPr>
              <a:t>Rivers</a:t>
            </a:r>
          </a:p>
          <a:p>
            <a:pPr marL="285750" indent="-285750">
              <a:buFont typeface="Arial" panose="020B0604020202020204" pitchFamily="34" charset="0"/>
              <a:buChar char="•"/>
            </a:pPr>
            <a:r>
              <a:rPr lang="en-US" sz="1400" dirty="0">
                <a:solidFill>
                  <a:schemeClr val="bg1"/>
                </a:solidFill>
              </a:rPr>
              <a:t>T</a:t>
            </a:r>
            <a:r>
              <a:rPr lang="en-US" sz="1400" dirty="0" smtClean="0">
                <a:solidFill>
                  <a:schemeClr val="bg1"/>
                </a:solidFill>
              </a:rPr>
              <a:t>ypes of settlement and land use. </a:t>
            </a:r>
          </a:p>
          <a:p>
            <a:pPr marL="285750" indent="-285750">
              <a:buFont typeface="Arial" panose="020B0604020202020204" pitchFamily="34" charset="0"/>
              <a:buChar char="•"/>
            </a:pPr>
            <a:r>
              <a:rPr lang="en-US" sz="1400" dirty="0">
                <a:solidFill>
                  <a:schemeClr val="bg1"/>
                </a:solidFill>
              </a:rPr>
              <a:t>E</a:t>
            </a:r>
            <a:r>
              <a:rPr lang="en-US" sz="1400" dirty="0" smtClean="0">
                <a:solidFill>
                  <a:schemeClr val="bg1"/>
                </a:solidFill>
              </a:rPr>
              <a:t>conomic activity including trade links.</a:t>
            </a:r>
          </a:p>
          <a:p>
            <a:pPr marL="285750" indent="-285750">
              <a:buFont typeface="Arial" panose="020B0604020202020204" pitchFamily="34" charset="0"/>
              <a:buChar char="•"/>
            </a:pPr>
            <a:r>
              <a:rPr lang="en-US" sz="1400" dirty="0" smtClean="0">
                <a:solidFill>
                  <a:schemeClr val="bg1"/>
                </a:solidFill>
              </a:rPr>
              <a:t>The distribution of natural resources. </a:t>
            </a:r>
          </a:p>
          <a:p>
            <a:pPr marL="285750" indent="-285750">
              <a:buFont typeface="Arial" panose="020B0604020202020204" pitchFamily="34" charset="0"/>
              <a:buChar char="•"/>
            </a:pPr>
            <a:r>
              <a:rPr lang="en-US" sz="1400" dirty="0" smtClean="0">
                <a:solidFill>
                  <a:schemeClr val="bg1"/>
                </a:solidFill>
              </a:rPr>
              <a:t>River pollution</a:t>
            </a:r>
          </a:p>
          <a:p>
            <a:pPr marL="285750" indent="-285750">
              <a:buFont typeface="Arial" panose="020B0604020202020204" pitchFamily="34" charset="0"/>
              <a:buChar char="•"/>
            </a:pPr>
            <a:r>
              <a:rPr lang="en-US" sz="1400" dirty="0" smtClean="0">
                <a:solidFill>
                  <a:schemeClr val="bg1"/>
                </a:solidFill>
              </a:rPr>
              <a:t>A comparison study of a European town (which borders the River Danube) and Yeadon	</a:t>
            </a:r>
          </a:p>
          <a:p>
            <a:pPr marL="285750" indent="-285750">
              <a:buFont typeface="Arial" panose="020B0604020202020204" pitchFamily="34" charset="0"/>
              <a:buChar char="•"/>
            </a:pPr>
            <a:endParaRPr lang="en-US" sz="1400" dirty="0" smtClean="0">
              <a:solidFill>
                <a:schemeClr val="bg1"/>
              </a:solidFill>
            </a:endParaRPr>
          </a:p>
          <a:p>
            <a:r>
              <a:rPr lang="en-US" sz="1400" b="1" dirty="0" smtClean="0">
                <a:solidFill>
                  <a:schemeClr val="bg1"/>
                </a:solidFill>
              </a:rPr>
              <a:t>Europe</a:t>
            </a:r>
            <a:r>
              <a:rPr lang="en-US" sz="1400" dirty="0" smtClean="0">
                <a:solidFill>
                  <a:schemeClr val="bg1"/>
                </a:solidFill>
              </a:rPr>
              <a:t> </a:t>
            </a:r>
          </a:p>
          <a:p>
            <a:pPr marL="285750" indent="-285750">
              <a:buFont typeface="Arial" panose="020B0604020202020204" pitchFamily="34" charset="0"/>
              <a:buChar char="•"/>
            </a:pPr>
            <a:r>
              <a:rPr lang="en-US" sz="1400" dirty="0" smtClean="0">
                <a:solidFill>
                  <a:schemeClr val="bg1"/>
                </a:solidFill>
              </a:rPr>
              <a:t>Recap what a country is and understand what a continent is.</a:t>
            </a:r>
          </a:p>
          <a:p>
            <a:pPr marL="285750" indent="-285750">
              <a:buFont typeface="Arial" panose="020B0604020202020204" pitchFamily="34" charset="0"/>
              <a:buChar char="•"/>
            </a:pPr>
            <a:r>
              <a:rPr lang="en-US" sz="1400" dirty="0" smtClean="0">
                <a:solidFill>
                  <a:schemeClr val="bg1"/>
                </a:solidFill>
              </a:rPr>
              <a:t>Facts about Europe as a whole such as it’s size, population and smallest and largest countries.</a:t>
            </a:r>
          </a:p>
          <a:p>
            <a:pPr marL="285750" indent="-285750">
              <a:buFont typeface="Arial" panose="020B0604020202020204" pitchFamily="34" charset="0"/>
              <a:buChar char="•"/>
            </a:pPr>
            <a:r>
              <a:rPr lang="en-US" sz="1400" dirty="0" smtClean="0">
                <a:solidFill>
                  <a:schemeClr val="bg1"/>
                </a:solidFill>
              </a:rPr>
              <a:t>The countries and major cities that make up Europe (locate and label)</a:t>
            </a:r>
          </a:p>
          <a:p>
            <a:pPr marL="285750" indent="-285750">
              <a:buFont typeface="Arial" panose="020B0604020202020204" pitchFamily="34" charset="0"/>
              <a:buChar char="•"/>
            </a:pPr>
            <a:r>
              <a:rPr lang="en-US" sz="1400" dirty="0" smtClean="0">
                <a:solidFill>
                  <a:schemeClr val="bg1"/>
                </a:solidFill>
              </a:rPr>
              <a:t>The seas and oceans that surround Europe (recap learning on UK from Year 3)</a:t>
            </a:r>
          </a:p>
          <a:p>
            <a:pPr marL="285750" indent="-285750">
              <a:buFont typeface="Arial" panose="020B0604020202020204" pitchFamily="34" charset="0"/>
              <a:buChar char="•"/>
            </a:pPr>
            <a:r>
              <a:rPr lang="en-US" sz="1400" dirty="0" smtClean="0">
                <a:solidFill>
                  <a:schemeClr val="bg1"/>
                </a:solidFill>
              </a:rPr>
              <a:t>Features of European countries (flags, languages, currency, monarchy/parliament)</a:t>
            </a:r>
          </a:p>
        </p:txBody>
      </p:sp>
      <p:sp>
        <p:nvSpPr>
          <p:cNvPr id="7" name="TextBox 6"/>
          <p:cNvSpPr txBox="1"/>
          <p:nvPr/>
        </p:nvSpPr>
        <p:spPr>
          <a:xfrm>
            <a:off x="9783350" y="204222"/>
            <a:ext cx="2223805" cy="6401753"/>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US" sz="1400" dirty="0" smtClean="0">
                <a:solidFill>
                  <a:schemeClr val="bg1"/>
                </a:solidFill>
              </a:rPr>
              <a:t>Europe</a:t>
            </a:r>
          </a:p>
          <a:p>
            <a:pPr algn="ctr"/>
            <a:r>
              <a:rPr lang="en-US" sz="1400" dirty="0" smtClean="0">
                <a:solidFill>
                  <a:schemeClr val="bg1"/>
                </a:solidFill>
              </a:rPr>
              <a:t>Rivers</a:t>
            </a:r>
          </a:p>
          <a:p>
            <a:pPr algn="ctr"/>
            <a:r>
              <a:rPr lang="en-GB" sz="1400" dirty="0" smtClean="0">
                <a:solidFill>
                  <a:schemeClr val="bg1"/>
                </a:solidFill>
              </a:rPr>
              <a:t>Mouth</a:t>
            </a:r>
          </a:p>
          <a:p>
            <a:pPr algn="ctr"/>
            <a:r>
              <a:rPr lang="en-GB" sz="1400" dirty="0" smtClean="0">
                <a:solidFill>
                  <a:schemeClr val="bg1"/>
                </a:solidFill>
              </a:rPr>
              <a:t>Source</a:t>
            </a:r>
            <a:endParaRPr lang="en-GB" sz="1400" dirty="0">
              <a:solidFill>
                <a:schemeClr val="bg1"/>
              </a:solidFill>
            </a:endParaRPr>
          </a:p>
          <a:p>
            <a:pPr algn="ctr"/>
            <a:r>
              <a:rPr lang="en-GB" sz="1400" dirty="0" smtClean="0">
                <a:solidFill>
                  <a:schemeClr val="bg1"/>
                </a:solidFill>
              </a:rPr>
              <a:t> course</a:t>
            </a:r>
          </a:p>
          <a:p>
            <a:pPr algn="ctr"/>
            <a:r>
              <a:rPr lang="en-GB" sz="1400" dirty="0" smtClean="0">
                <a:solidFill>
                  <a:schemeClr val="bg1"/>
                </a:solidFill>
              </a:rPr>
              <a:t>Channel</a:t>
            </a:r>
          </a:p>
          <a:p>
            <a:pPr algn="ctr"/>
            <a:r>
              <a:rPr lang="en-GB" sz="1400" dirty="0" smtClean="0">
                <a:solidFill>
                  <a:schemeClr val="bg1"/>
                </a:solidFill>
              </a:rPr>
              <a:t>Confluence</a:t>
            </a:r>
          </a:p>
          <a:p>
            <a:pPr algn="ctr"/>
            <a:r>
              <a:rPr lang="en-GB" sz="1400" dirty="0" smtClean="0">
                <a:solidFill>
                  <a:schemeClr val="bg1"/>
                </a:solidFill>
              </a:rPr>
              <a:t>Delta</a:t>
            </a:r>
            <a:endParaRPr lang="en-GB" sz="1400" dirty="0">
              <a:solidFill>
                <a:schemeClr val="bg1"/>
              </a:solidFill>
            </a:endParaRPr>
          </a:p>
          <a:p>
            <a:pPr algn="ctr"/>
            <a:r>
              <a:rPr lang="en-GB" sz="1400" dirty="0" smtClean="0">
                <a:solidFill>
                  <a:schemeClr val="bg1"/>
                </a:solidFill>
              </a:rPr>
              <a:t> estuary</a:t>
            </a:r>
          </a:p>
          <a:p>
            <a:pPr algn="ctr"/>
            <a:r>
              <a:rPr lang="en-GB" sz="1400" dirty="0" smtClean="0">
                <a:solidFill>
                  <a:schemeClr val="bg1"/>
                </a:solidFill>
              </a:rPr>
              <a:t>Floodplain</a:t>
            </a:r>
            <a:endParaRPr lang="en-GB" sz="1400" dirty="0">
              <a:solidFill>
                <a:schemeClr val="bg1"/>
              </a:solidFill>
            </a:endParaRPr>
          </a:p>
          <a:p>
            <a:pPr algn="ctr"/>
            <a:r>
              <a:rPr lang="en-GB" sz="1400" dirty="0" smtClean="0">
                <a:solidFill>
                  <a:schemeClr val="bg1"/>
                </a:solidFill>
              </a:rPr>
              <a:t> levee</a:t>
            </a:r>
          </a:p>
          <a:p>
            <a:pPr algn="ctr"/>
            <a:r>
              <a:rPr lang="en-GB" sz="1400" dirty="0" smtClean="0">
                <a:solidFill>
                  <a:schemeClr val="bg1"/>
                </a:solidFill>
              </a:rPr>
              <a:t>Meander</a:t>
            </a:r>
            <a:endParaRPr lang="en-GB" sz="1400" dirty="0">
              <a:solidFill>
                <a:schemeClr val="bg1"/>
              </a:solidFill>
            </a:endParaRPr>
          </a:p>
          <a:p>
            <a:pPr algn="ctr"/>
            <a:r>
              <a:rPr lang="en-GB" sz="1400" dirty="0" smtClean="0">
                <a:solidFill>
                  <a:schemeClr val="bg1"/>
                </a:solidFill>
              </a:rPr>
              <a:t> </a:t>
            </a:r>
            <a:r>
              <a:rPr lang="en-GB" sz="1400" dirty="0">
                <a:solidFill>
                  <a:schemeClr val="bg1"/>
                </a:solidFill>
              </a:rPr>
              <a:t>oxbow </a:t>
            </a:r>
            <a:r>
              <a:rPr lang="en-GB" sz="1400" dirty="0" smtClean="0">
                <a:solidFill>
                  <a:schemeClr val="bg1"/>
                </a:solidFill>
              </a:rPr>
              <a:t>lake</a:t>
            </a:r>
          </a:p>
          <a:p>
            <a:pPr algn="ctr"/>
            <a:r>
              <a:rPr lang="en-GB" sz="1400" dirty="0" smtClean="0">
                <a:solidFill>
                  <a:schemeClr val="bg1"/>
                </a:solidFill>
              </a:rPr>
              <a:t> waterfall</a:t>
            </a:r>
            <a:r>
              <a:rPr lang="en-GB" sz="1400" dirty="0">
                <a:solidFill>
                  <a:schemeClr val="bg1"/>
                </a:solidFill>
              </a:rPr>
              <a:t>.</a:t>
            </a:r>
          </a:p>
          <a:p>
            <a:pPr algn="ctr"/>
            <a:r>
              <a:rPr lang="en-GB" sz="1400" dirty="0">
                <a:solidFill>
                  <a:schemeClr val="bg1"/>
                </a:solidFill>
              </a:rPr>
              <a:t>Natural resources</a:t>
            </a:r>
          </a:p>
          <a:p>
            <a:pPr algn="ctr"/>
            <a:r>
              <a:rPr lang="en-GB" sz="1400" dirty="0">
                <a:solidFill>
                  <a:schemeClr val="bg1"/>
                </a:solidFill>
              </a:rPr>
              <a:t>Tourism</a:t>
            </a:r>
          </a:p>
          <a:p>
            <a:pPr algn="ctr"/>
            <a:r>
              <a:rPr lang="en-GB" sz="1400" dirty="0">
                <a:solidFill>
                  <a:schemeClr val="bg1"/>
                </a:solidFill>
              </a:rPr>
              <a:t>Economic activity</a:t>
            </a:r>
          </a:p>
          <a:p>
            <a:pPr algn="ctr"/>
            <a:r>
              <a:rPr lang="en-GB" sz="1400" dirty="0">
                <a:solidFill>
                  <a:schemeClr val="bg1"/>
                </a:solidFill>
              </a:rPr>
              <a:t>Trade </a:t>
            </a:r>
            <a:r>
              <a:rPr lang="en-GB" sz="1400" dirty="0" smtClean="0">
                <a:solidFill>
                  <a:schemeClr val="bg1"/>
                </a:solidFill>
              </a:rPr>
              <a:t>Links</a:t>
            </a:r>
          </a:p>
          <a:p>
            <a:pPr algn="ctr"/>
            <a:r>
              <a:rPr lang="en-US" sz="1400" dirty="0" smtClean="0">
                <a:solidFill>
                  <a:schemeClr val="bg1"/>
                </a:solidFill>
              </a:rPr>
              <a:t>Water cycle</a:t>
            </a:r>
            <a:endParaRPr lang="en-GB" sz="1400" dirty="0" smtClean="0">
              <a:solidFill>
                <a:schemeClr val="bg1"/>
              </a:solidFill>
            </a:endParaRPr>
          </a:p>
          <a:p>
            <a:pPr algn="ctr"/>
            <a:r>
              <a:rPr lang="en-GB" sz="1400" dirty="0" smtClean="0">
                <a:solidFill>
                  <a:schemeClr val="bg1"/>
                </a:solidFill>
              </a:rPr>
              <a:t>Evaporation condensation precipitation</a:t>
            </a:r>
            <a:endParaRPr lang="en-GB" sz="1400" dirty="0">
              <a:solidFill>
                <a:schemeClr val="bg1"/>
              </a:solidFill>
            </a:endParaRPr>
          </a:p>
          <a:p>
            <a:pPr algn="ctr"/>
            <a:r>
              <a:rPr lang="en-GB" sz="1400" dirty="0" smtClean="0">
                <a:solidFill>
                  <a:schemeClr val="bg1"/>
                </a:solidFill>
              </a:rPr>
              <a:t>Collection</a:t>
            </a:r>
          </a:p>
          <a:p>
            <a:pPr algn="ctr"/>
            <a:r>
              <a:rPr lang="en-US" sz="1400" dirty="0" smtClean="0">
                <a:solidFill>
                  <a:schemeClr val="bg1"/>
                </a:solidFill>
              </a:rPr>
              <a:t>Sea </a:t>
            </a:r>
          </a:p>
          <a:p>
            <a:pPr algn="ctr"/>
            <a:r>
              <a:rPr lang="en-US" sz="1400" dirty="0" smtClean="0">
                <a:solidFill>
                  <a:schemeClr val="bg1"/>
                </a:solidFill>
              </a:rPr>
              <a:t>Ocean</a:t>
            </a:r>
          </a:p>
          <a:p>
            <a:pPr algn="ctr"/>
            <a:r>
              <a:rPr lang="en-US" sz="1400" dirty="0" smtClean="0">
                <a:solidFill>
                  <a:schemeClr val="bg1"/>
                </a:solidFill>
              </a:rPr>
              <a:t>Currency</a:t>
            </a:r>
          </a:p>
          <a:p>
            <a:pPr algn="ctr"/>
            <a:r>
              <a:rPr lang="en-US" sz="1400" dirty="0" smtClean="0">
                <a:solidFill>
                  <a:schemeClr val="bg1"/>
                </a:solidFill>
              </a:rPr>
              <a:t>Language</a:t>
            </a:r>
          </a:p>
          <a:p>
            <a:pPr algn="ctr"/>
            <a:endParaRPr lang="en-US" sz="1400" dirty="0" smtClean="0">
              <a:solidFill>
                <a:schemeClr val="bg1"/>
              </a:solidFill>
            </a:endParaRPr>
          </a:p>
        </p:txBody>
      </p:sp>
      <p:pic>
        <p:nvPicPr>
          <p:cNvPr id="4" name="Picture 3"/>
          <p:cNvPicPr>
            <a:picLocks noChangeAspect="1"/>
          </p:cNvPicPr>
          <p:nvPr/>
        </p:nvPicPr>
        <p:blipFill>
          <a:blip r:embed="rId2"/>
          <a:stretch>
            <a:fillRect/>
          </a:stretch>
        </p:blipFill>
        <p:spPr>
          <a:xfrm>
            <a:off x="4620663" y="4826697"/>
            <a:ext cx="3104714" cy="1903581"/>
          </a:xfrm>
          <a:prstGeom prst="rect">
            <a:avLst/>
          </a:prstGeom>
          <a:ln w="38100">
            <a:solidFill>
              <a:schemeClr val="bg1"/>
            </a:solidFill>
          </a:ln>
        </p:spPr>
      </p:pic>
      <p:pic>
        <p:nvPicPr>
          <p:cNvPr id="8" name="Picture 7"/>
          <p:cNvPicPr>
            <a:picLocks noChangeAspect="1"/>
          </p:cNvPicPr>
          <p:nvPr/>
        </p:nvPicPr>
        <p:blipFill>
          <a:blip r:embed="rId3"/>
          <a:stretch>
            <a:fillRect/>
          </a:stretch>
        </p:blipFill>
        <p:spPr>
          <a:xfrm>
            <a:off x="6692604" y="4331466"/>
            <a:ext cx="2976769" cy="1993052"/>
          </a:xfrm>
          <a:prstGeom prst="rect">
            <a:avLst/>
          </a:prstGeom>
          <a:ln w="38100">
            <a:solidFill>
              <a:schemeClr val="bg1"/>
            </a:solidFill>
          </a:ln>
        </p:spPr>
      </p:pic>
    </p:spTree>
    <p:extLst>
      <p:ext uri="{BB962C8B-B14F-4D97-AF65-F5344CB8AC3E}">
        <p14:creationId xmlns:p14="http://schemas.microsoft.com/office/powerpoint/2010/main" val="2115643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7587"/>
            <a:ext cx="4772296" cy="1323439"/>
          </a:xfrm>
          <a:prstGeom prst="rect">
            <a:avLst/>
          </a:prstGeom>
          <a:noFill/>
        </p:spPr>
        <p:txBody>
          <a:bodyPr wrap="square" rtlCol="0">
            <a:spAutoFit/>
          </a:bodyPr>
          <a:lstStyle/>
          <a:p>
            <a:r>
              <a:rPr lang="en-GB" sz="4000" b="1" dirty="0"/>
              <a:t>Year 5 Spring Term  Asia</a:t>
            </a:r>
          </a:p>
        </p:txBody>
      </p:sp>
      <p:sp>
        <p:nvSpPr>
          <p:cNvPr id="4" name="TextBox 3"/>
          <p:cNvSpPr txBox="1"/>
          <p:nvPr/>
        </p:nvSpPr>
        <p:spPr>
          <a:xfrm>
            <a:off x="5630091" y="135590"/>
            <a:ext cx="2734491" cy="404726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Locational Knowledge</a:t>
            </a:r>
          </a:p>
          <a:p>
            <a:endParaRPr lang="en-GB" sz="500" b="1" u="sng" dirty="0">
              <a:solidFill>
                <a:schemeClr val="bg1"/>
              </a:solidFill>
            </a:endParaRPr>
          </a:p>
          <a:p>
            <a:r>
              <a:rPr lang="en-GB" dirty="0">
                <a:solidFill>
                  <a:schemeClr val="bg1"/>
                </a:solidFill>
              </a:rPr>
              <a:t>The children will locate, using maps,  the countries and major cities of Asia concentrating on their environmental regions and key physical and human characteristics.</a:t>
            </a:r>
          </a:p>
          <a:p>
            <a:r>
              <a:rPr lang="en-GB" dirty="0">
                <a:solidFill>
                  <a:schemeClr val="bg1"/>
                </a:solidFill>
              </a:rPr>
              <a:t>They will also learn to identify the Prime/Greenwich Meridian and time zones within Asia.</a:t>
            </a:r>
          </a:p>
        </p:txBody>
      </p:sp>
      <p:sp>
        <p:nvSpPr>
          <p:cNvPr id="15" name="TextBox 14"/>
          <p:cNvSpPr txBox="1"/>
          <p:nvPr/>
        </p:nvSpPr>
        <p:spPr>
          <a:xfrm>
            <a:off x="138546" y="1305852"/>
            <a:ext cx="5321728" cy="183127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Place Knowledge</a:t>
            </a:r>
          </a:p>
          <a:p>
            <a:endParaRPr lang="en-GB" sz="500" b="1" u="sng" dirty="0">
              <a:solidFill>
                <a:schemeClr val="bg1"/>
              </a:solidFill>
            </a:endParaRPr>
          </a:p>
          <a:p>
            <a:r>
              <a:rPr lang="en-GB" dirty="0">
                <a:solidFill>
                  <a:schemeClr val="bg1"/>
                </a:solidFill>
              </a:rPr>
              <a:t>The children will discover and show an understanding of geographical similarities and differences through a study of the human and physical geography of Yeadon comparing it to a village in India – </a:t>
            </a:r>
            <a:r>
              <a:rPr lang="en-GB" dirty="0" err="1">
                <a:solidFill>
                  <a:schemeClr val="bg1"/>
                </a:solidFill>
              </a:rPr>
              <a:t>Chembakolli</a:t>
            </a:r>
            <a:r>
              <a:rPr lang="en-GB" dirty="0">
                <a:solidFill>
                  <a:schemeClr val="bg1"/>
                </a:solidFill>
              </a:rPr>
              <a:t>.</a:t>
            </a:r>
            <a:endParaRPr lang="en-GB" b="1" u="sng" dirty="0"/>
          </a:p>
        </p:txBody>
      </p:sp>
      <p:sp>
        <p:nvSpPr>
          <p:cNvPr id="8" name="TextBox 7"/>
          <p:cNvSpPr txBox="1"/>
          <p:nvPr/>
        </p:nvSpPr>
        <p:spPr>
          <a:xfrm>
            <a:off x="8534400" y="143995"/>
            <a:ext cx="3522642" cy="598625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Geographical Skills &amp; Fieldwork</a:t>
            </a:r>
          </a:p>
          <a:p>
            <a:endParaRPr lang="en-GB" sz="500" b="1" u="sng" dirty="0">
              <a:solidFill>
                <a:schemeClr val="bg1"/>
              </a:solidFill>
            </a:endParaRPr>
          </a:p>
          <a:p>
            <a:pPr marL="285750" indent="-285750">
              <a:buFont typeface="Arial" panose="020B0604020202020204" pitchFamily="34" charset="0"/>
              <a:buChar char="•"/>
            </a:pPr>
            <a:r>
              <a:rPr lang="en-GB" dirty="0">
                <a:solidFill>
                  <a:schemeClr val="bg1"/>
                </a:solidFill>
              </a:rPr>
              <a:t>Use maps, atlases, globes and digital/computer mapping to locate countries and describe features studied</a:t>
            </a:r>
          </a:p>
          <a:p>
            <a:pPr marL="285750" indent="-285750">
              <a:buFont typeface="Arial" panose="020B0604020202020204" pitchFamily="34" charset="0"/>
              <a:buChar char="•"/>
            </a:pPr>
            <a:r>
              <a:rPr lang="en-GB" dirty="0">
                <a:solidFill>
                  <a:schemeClr val="bg1"/>
                </a:solidFill>
              </a:rPr>
              <a:t>Use the eight points of a compass and symbols and keys (including the use of Ordnance Survey maps) to build knowledge of the wider world</a:t>
            </a:r>
          </a:p>
          <a:p>
            <a:pPr marL="285750" indent="-285750">
              <a:buFont typeface="Arial" panose="020B0604020202020204" pitchFamily="34" charset="0"/>
              <a:buChar char="•"/>
            </a:pPr>
            <a:r>
              <a:rPr lang="en-GB" dirty="0">
                <a:solidFill>
                  <a:schemeClr val="bg1"/>
                </a:solidFill>
              </a:rPr>
              <a:t>Use fieldwork to observe, measure, record and present the human and physical features in the local area using a range of methods, including sketch maps, plans and graphs, and digital technologies</a:t>
            </a: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115" y="3287904"/>
            <a:ext cx="3413325" cy="3396343"/>
          </a:xfrm>
          <a:prstGeom prst="rect">
            <a:avLst/>
          </a:prstGeom>
          <a:ln w="38100">
            <a:solidFill>
              <a:schemeClr val="bg1"/>
            </a:solidFill>
          </a:ln>
        </p:spPr>
      </p:pic>
      <p:pic>
        <p:nvPicPr>
          <p:cNvPr id="6" name="Picture 5"/>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288661" y="4382453"/>
            <a:ext cx="3019314" cy="2264486"/>
          </a:xfrm>
          <a:prstGeom prst="rect">
            <a:avLst/>
          </a:prstGeom>
          <a:ln w="38100">
            <a:solidFill>
              <a:schemeClr val="bg1"/>
            </a:solidFill>
          </a:ln>
        </p:spPr>
      </p:pic>
    </p:spTree>
    <p:extLst>
      <p:ext uri="{BB962C8B-B14F-4D97-AF65-F5344CB8AC3E}">
        <p14:creationId xmlns:p14="http://schemas.microsoft.com/office/powerpoint/2010/main" val="1674636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4733710" cy="1323439"/>
          </a:xfrm>
          <a:prstGeom prst="rect">
            <a:avLst/>
          </a:prstGeom>
          <a:noFill/>
        </p:spPr>
        <p:txBody>
          <a:bodyPr wrap="square" rtlCol="0">
            <a:spAutoFit/>
          </a:bodyPr>
          <a:lstStyle/>
          <a:p>
            <a:r>
              <a:rPr lang="en-GB" sz="4000" b="1" dirty="0"/>
              <a:t>Year 5 Spring Term  Asia</a:t>
            </a:r>
          </a:p>
        </p:txBody>
      </p:sp>
      <p:sp>
        <p:nvSpPr>
          <p:cNvPr id="5" name="TextBox 4"/>
          <p:cNvSpPr txBox="1"/>
          <p:nvPr/>
        </p:nvSpPr>
        <p:spPr>
          <a:xfrm>
            <a:off x="4741164" y="216614"/>
            <a:ext cx="4807708" cy="6463308"/>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Physical Geographical Features</a:t>
            </a:r>
          </a:p>
          <a:p>
            <a:pPr marL="285750" indent="-285750">
              <a:buFont typeface="Arial" panose="020B0604020202020204" pitchFamily="34" charset="0"/>
              <a:buChar char="•"/>
            </a:pPr>
            <a:r>
              <a:rPr lang="en-GB" dirty="0">
                <a:solidFill>
                  <a:schemeClr val="bg1"/>
                </a:solidFill>
              </a:rPr>
              <a:t>The Rocky mountains  </a:t>
            </a:r>
          </a:p>
          <a:p>
            <a:pPr marL="285750" indent="-285750">
              <a:buFont typeface="Arial" panose="020B0604020202020204" pitchFamily="34" charset="0"/>
              <a:buChar char="•"/>
            </a:pPr>
            <a:r>
              <a:rPr lang="en-GB" dirty="0">
                <a:solidFill>
                  <a:schemeClr val="bg1"/>
                </a:solidFill>
              </a:rPr>
              <a:t>The Himalayan Mountain Range</a:t>
            </a:r>
          </a:p>
          <a:p>
            <a:pPr marL="285750" indent="-285750">
              <a:buFont typeface="Arial" panose="020B0604020202020204" pitchFamily="34" charset="0"/>
              <a:buChar char="•"/>
            </a:pPr>
            <a:r>
              <a:rPr lang="en-GB" dirty="0">
                <a:solidFill>
                  <a:schemeClr val="bg1"/>
                </a:solidFill>
              </a:rPr>
              <a:t>Mount Everest</a:t>
            </a:r>
          </a:p>
          <a:p>
            <a:pPr marL="285750" indent="-285750">
              <a:buFont typeface="Arial" panose="020B0604020202020204" pitchFamily="34" charset="0"/>
              <a:buChar char="•"/>
            </a:pPr>
            <a:r>
              <a:rPr lang="en-GB" dirty="0">
                <a:solidFill>
                  <a:schemeClr val="bg1"/>
                </a:solidFill>
              </a:rPr>
              <a:t>The Gobi Desert</a:t>
            </a:r>
          </a:p>
          <a:p>
            <a:pPr marL="285750" indent="-285750">
              <a:buFont typeface="Arial" panose="020B0604020202020204" pitchFamily="34" charset="0"/>
              <a:buChar char="•"/>
            </a:pPr>
            <a:r>
              <a:rPr lang="en-GB" dirty="0">
                <a:solidFill>
                  <a:schemeClr val="bg1"/>
                </a:solidFill>
              </a:rPr>
              <a:t>Tien Shan Mountains</a:t>
            </a:r>
          </a:p>
          <a:p>
            <a:pPr marL="285750" indent="-285750">
              <a:buFont typeface="Arial" panose="020B0604020202020204" pitchFamily="34" charset="0"/>
              <a:buChar char="•"/>
            </a:pPr>
            <a:r>
              <a:rPr lang="en-GB" dirty="0">
                <a:solidFill>
                  <a:schemeClr val="bg1"/>
                </a:solidFill>
              </a:rPr>
              <a:t>Ural Mountains</a:t>
            </a:r>
          </a:p>
          <a:p>
            <a:pPr marL="285750" indent="-285750">
              <a:buFont typeface="Arial" panose="020B0604020202020204" pitchFamily="34" charset="0"/>
              <a:buChar char="•"/>
            </a:pPr>
            <a:r>
              <a:rPr lang="en-GB" dirty="0" smtClean="0">
                <a:solidFill>
                  <a:schemeClr val="bg1"/>
                </a:solidFill>
              </a:rPr>
              <a:t>Yangtze </a:t>
            </a:r>
            <a:r>
              <a:rPr lang="en-GB" dirty="0">
                <a:solidFill>
                  <a:schemeClr val="bg1"/>
                </a:solidFill>
              </a:rPr>
              <a:t>River</a:t>
            </a:r>
          </a:p>
          <a:p>
            <a:pPr marL="285750" indent="-285750">
              <a:buFont typeface="Arial" panose="020B0604020202020204" pitchFamily="34" charset="0"/>
              <a:buChar char="•"/>
            </a:pPr>
            <a:r>
              <a:rPr lang="en-GB" dirty="0">
                <a:solidFill>
                  <a:schemeClr val="bg1"/>
                </a:solidFill>
              </a:rPr>
              <a:t>Lake Baikal</a:t>
            </a:r>
          </a:p>
          <a:p>
            <a:pPr marL="285750" indent="-285750">
              <a:buFont typeface="Arial" panose="020B0604020202020204" pitchFamily="34" charset="0"/>
              <a:buChar char="•"/>
            </a:pPr>
            <a:r>
              <a:rPr lang="en-GB" dirty="0">
                <a:solidFill>
                  <a:schemeClr val="bg1"/>
                </a:solidFill>
              </a:rPr>
              <a:t>Bay of Bengal</a:t>
            </a:r>
          </a:p>
          <a:p>
            <a:pPr marL="285750" indent="-285750">
              <a:buFont typeface="Arial" panose="020B0604020202020204" pitchFamily="34" charset="0"/>
              <a:buChar char="•"/>
            </a:pPr>
            <a:r>
              <a:rPr lang="en-GB" dirty="0">
                <a:solidFill>
                  <a:schemeClr val="bg1"/>
                </a:solidFill>
              </a:rPr>
              <a:t>West Siberian Plain</a:t>
            </a:r>
          </a:p>
          <a:p>
            <a:pPr marL="285750" indent="-285750">
              <a:buFont typeface="Arial" panose="020B0604020202020204" pitchFamily="34" charset="0"/>
              <a:buChar char="•"/>
            </a:pPr>
            <a:r>
              <a:rPr lang="en-GB" dirty="0">
                <a:solidFill>
                  <a:schemeClr val="bg1"/>
                </a:solidFill>
              </a:rPr>
              <a:t>Tibetan Plateau – ‘Rooftop of the World’</a:t>
            </a:r>
          </a:p>
          <a:p>
            <a:pPr marL="285750" indent="-285750">
              <a:buFont typeface="Arial" panose="020B0604020202020204" pitchFamily="34" charset="0"/>
              <a:buChar char="•"/>
            </a:pPr>
            <a:r>
              <a:rPr lang="en-GB" dirty="0">
                <a:solidFill>
                  <a:schemeClr val="bg1"/>
                </a:solidFill>
              </a:rPr>
              <a:t>Asia- climate zones and biomes (deserts, temperate grasslands, coniferous forests, tropical rainforests, tundra and mountains)</a:t>
            </a:r>
          </a:p>
          <a:p>
            <a:pPr marL="285750" indent="-285750">
              <a:buFont typeface="Arial" panose="020B0604020202020204" pitchFamily="34" charset="0"/>
              <a:buChar char="•"/>
            </a:pPr>
            <a:r>
              <a:rPr lang="en-GB" dirty="0" smtClean="0">
                <a:solidFill>
                  <a:schemeClr val="bg1"/>
                </a:solidFill>
              </a:rPr>
              <a:t>Asian volcanoes </a:t>
            </a:r>
            <a:r>
              <a:rPr lang="en-GB" dirty="0">
                <a:solidFill>
                  <a:schemeClr val="bg1"/>
                </a:solidFill>
              </a:rPr>
              <a:t>and </a:t>
            </a:r>
            <a:r>
              <a:rPr lang="en-GB" dirty="0" smtClean="0">
                <a:solidFill>
                  <a:schemeClr val="bg1"/>
                </a:solidFill>
              </a:rPr>
              <a:t>earthquakes </a:t>
            </a:r>
            <a:endParaRPr lang="en-GB" dirty="0">
              <a:solidFill>
                <a:schemeClr val="bg1"/>
              </a:solidFill>
            </a:endParaRPr>
          </a:p>
          <a:p>
            <a:pPr marL="285750" indent="-285750">
              <a:buFont typeface="Arial" panose="020B0604020202020204" pitchFamily="34" charset="0"/>
              <a:buChar char="•"/>
            </a:pPr>
            <a:r>
              <a:rPr lang="en-GB" dirty="0" smtClean="0">
                <a:solidFill>
                  <a:schemeClr val="bg1"/>
                </a:solidFill>
              </a:rPr>
              <a:t>Population</a:t>
            </a:r>
          </a:p>
          <a:p>
            <a:pPr marL="285750" indent="-285750">
              <a:buFont typeface="Arial" panose="020B0604020202020204" pitchFamily="34" charset="0"/>
              <a:buChar char="•"/>
            </a:pPr>
            <a:r>
              <a:rPr lang="en-GB" dirty="0" smtClean="0">
                <a:solidFill>
                  <a:schemeClr val="bg1"/>
                </a:solidFill>
              </a:rPr>
              <a:t>Oceans - </a:t>
            </a:r>
            <a:r>
              <a:rPr lang="en-GB" dirty="0">
                <a:solidFill>
                  <a:schemeClr val="bg1"/>
                </a:solidFill>
              </a:rPr>
              <a:t>Asia is bounded by the Arctic Ocean to the north, the Pacific Ocean to the east, the Indian Ocean to the south, </a:t>
            </a:r>
          </a:p>
        </p:txBody>
      </p:sp>
      <p:sp>
        <p:nvSpPr>
          <p:cNvPr id="6" name="TextBox 5"/>
          <p:cNvSpPr txBox="1"/>
          <p:nvPr/>
        </p:nvSpPr>
        <p:spPr>
          <a:xfrm>
            <a:off x="199010" y="1269273"/>
            <a:ext cx="4307676" cy="3693319"/>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Human Geographical Features</a:t>
            </a:r>
          </a:p>
          <a:p>
            <a:r>
              <a:rPr lang="en-GB" b="1" u="sng" dirty="0">
                <a:solidFill>
                  <a:schemeClr val="bg1"/>
                </a:solidFill>
              </a:rPr>
              <a:t>Asia</a:t>
            </a:r>
            <a:endParaRPr lang="en-GB" dirty="0">
              <a:solidFill>
                <a:schemeClr val="bg1"/>
              </a:solidFill>
            </a:endParaRPr>
          </a:p>
          <a:p>
            <a:pPr marL="285750" indent="-285750">
              <a:buFont typeface="Arial" panose="020B0604020202020204" pitchFamily="34" charset="0"/>
              <a:buChar char="•"/>
            </a:pPr>
            <a:r>
              <a:rPr lang="en-GB" dirty="0" smtClean="0">
                <a:solidFill>
                  <a:schemeClr val="bg1"/>
                </a:solidFill>
              </a:rPr>
              <a:t>The Layers of the earth</a:t>
            </a:r>
          </a:p>
          <a:p>
            <a:pPr marL="285750" indent="-285750">
              <a:buFont typeface="Arial" panose="020B0604020202020204" pitchFamily="34" charset="0"/>
              <a:buChar char="•"/>
            </a:pPr>
            <a:r>
              <a:rPr lang="en-GB" dirty="0" smtClean="0">
                <a:solidFill>
                  <a:schemeClr val="bg1"/>
                </a:solidFill>
              </a:rPr>
              <a:t>How volcanoes are formed/how they affect peoples lives</a:t>
            </a:r>
          </a:p>
          <a:p>
            <a:pPr marL="285750" indent="-285750">
              <a:buFont typeface="Arial" panose="020B0604020202020204" pitchFamily="34" charset="0"/>
              <a:buChar char="•"/>
            </a:pPr>
            <a:r>
              <a:rPr lang="en-GB" dirty="0" smtClean="0">
                <a:solidFill>
                  <a:schemeClr val="bg1"/>
                </a:solidFill>
              </a:rPr>
              <a:t>Settlements </a:t>
            </a:r>
            <a:r>
              <a:rPr lang="en-GB" dirty="0">
                <a:solidFill>
                  <a:schemeClr val="bg1"/>
                </a:solidFill>
              </a:rPr>
              <a:t>in </a:t>
            </a:r>
            <a:r>
              <a:rPr lang="en-GB" dirty="0" smtClean="0">
                <a:solidFill>
                  <a:schemeClr val="bg1"/>
                </a:solidFill>
              </a:rPr>
              <a:t>Asia</a:t>
            </a:r>
          </a:p>
          <a:p>
            <a:pPr marL="285750" indent="-285750">
              <a:buFont typeface="Arial" panose="020B0604020202020204" pitchFamily="34" charset="0"/>
              <a:buChar char="•"/>
            </a:pPr>
            <a:r>
              <a:rPr lang="en-GB" dirty="0">
                <a:solidFill>
                  <a:schemeClr val="bg1"/>
                </a:solidFill>
              </a:rPr>
              <a:t>What causes earthquakes and how they are </a:t>
            </a:r>
            <a:r>
              <a:rPr lang="en-GB" dirty="0" smtClean="0">
                <a:solidFill>
                  <a:schemeClr val="bg1"/>
                </a:solidFill>
              </a:rPr>
              <a:t>measured</a:t>
            </a:r>
            <a:endParaRPr lang="en-GB" dirty="0">
              <a:solidFill>
                <a:schemeClr val="bg1"/>
              </a:solidFill>
            </a:endParaRPr>
          </a:p>
          <a:p>
            <a:pPr marL="285750" indent="-285750">
              <a:buFont typeface="Arial" panose="020B0604020202020204" pitchFamily="34" charset="0"/>
              <a:buChar char="•"/>
            </a:pPr>
            <a:r>
              <a:rPr lang="en-GB" dirty="0">
                <a:solidFill>
                  <a:schemeClr val="bg1"/>
                </a:solidFill>
              </a:rPr>
              <a:t>Natural resources from Asia (silver, gas, coal, rice etc</a:t>
            </a:r>
            <a:r>
              <a:rPr lang="en-GB" dirty="0" smtClean="0">
                <a:solidFill>
                  <a:schemeClr val="bg1"/>
                </a:solidFill>
              </a:rPr>
              <a:t>.)</a:t>
            </a:r>
          </a:p>
          <a:p>
            <a:pPr marL="285750" indent="-285750">
              <a:buFont typeface="Arial" panose="020B0604020202020204" pitchFamily="34" charset="0"/>
              <a:buChar char="•"/>
            </a:pPr>
            <a:r>
              <a:rPr lang="en-GB" dirty="0" smtClean="0">
                <a:solidFill>
                  <a:schemeClr val="bg1"/>
                </a:solidFill>
              </a:rPr>
              <a:t>Tourism </a:t>
            </a:r>
            <a:r>
              <a:rPr lang="en-GB" dirty="0">
                <a:solidFill>
                  <a:schemeClr val="bg1"/>
                </a:solidFill>
              </a:rPr>
              <a:t>from Asia</a:t>
            </a:r>
          </a:p>
          <a:p>
            <a:pPr marL="285750" indent="-285750">
              <a:buFont typeface="Arial" panose="020B0604020202020204" pitchFamily="34" charset="0"/>
              <a:buChar char="•"/>
            </a:pPr>
            <a:r>
              <a:rPr lang="en-GB" dirty="0">
                <a:solidFill>
                  <a:schemeClr val="bg1"/>
                </a:solidFill>
              </a:rPr>
              <a:t>Economic activity, including trade links to and from Asia</a:t>
            </a:r>
          </a:p>
        </p:txBody>
      </p:sp>
      <p:sp>
        <p:nvSpPr>
          <p:cNvPr id="7" name="TextBox 6"/>
          <p:cNvSpPr txBox="1"/>
          <p:nvPr/>
        </p:nvSpPr>
        <p:spPr>
          <a:xfrm>
            <a:off x="9783350" y="204222"/>
            <a:ext cx="2223805" cy="6601807"/>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sz="1500" dirty="0">
                <a:solidFill>
                  <a:schemeClr val="bg1"/>
                </a:solidFill>
              </a:rPr>
              <a:t>Continent</a:t>
            </a:r>
          </a:p>
          <a:p>
            <a:pPr algn="ctr"/>
            <a:r>
              <a:rPr lang="en-GB" sz="1500" dirty="0">
                <a:solidFill>
                  <a:schemeClr val="bg1"/>
                </a:solidFill>
              </a:rPr>
              <a:t>Asia</a:t>
            </a:r>
          </a:p>
          <a:p>
            <a:pPr algn="ctr"/>
            <a:r>
              <a:rPr lang="en-GB" sz="1500" dirty="0">
                <a:solidFill>
                  <a:schemeClr val="bg1"/>
                </a:solidFill>
              </a:rPr>
              <a:t>Climate</a:t>
            </a:r>
          </a:p>
          <a:p>
            <a:pPr algn="ctr"/>
            <a:r>
              <a:rPr lang="en-GB" sz="1500" dirty="0">
                <a:solidFill>
                  <a:schemeClr val="bg1"/>
                </a:solidFill>
              </a:rPr>
              <a:t>Climate Zones</a:t>
            </a:r>
          </a:p>
          <a:p>
            <a:pPr algn="ctr"/>
            <a:r>
              <a:rPr lang="en-GB" sz="1500" dirty="0">
                <a:solidFill>
                  <a:schemeClr val="bg1"/>
                </a:solidFill>
              </a:rPr>
              <a:t>Biomes</a:t>
            </a:r>
          </a:p>
          <a:p>
            <a:pPr algn="ctr"/>
            <a:r>
              <a:rPr lang="en-GB" sz="1500" dirty="0">
                <a:solidFill>
                  <a:schemeClr val="bg1"/>
                </a:solidFill>
              </a:rPr>
              <a:t>Human &amp; Physical Geography</a:t>
            </a:r>
          </a:p>
          <a:p>
            <a:pPr algn="ctr"/>
            <a:r>
              <a:rPr lang="en-GB" sz="1500" dirty="0">
                <a:solidFill>
                  <a:schemeClr val="bg1"/>
                </a:solidFill>
              </a:rPr>
              <a:t>Population</a:t>
            </a:r>
          </a:p>
          <a:p>
            <a:pPr algn="ctr"/>
            <a:r>
              <a:rPr lang="en-GB" sz="1500" dirty="0">
                <a:solidFill>
                  <a:schemeClr val="bg1"/>
                </a:solidFill>
              </a:rPr>
              <a:t>Land use</a:t>
            </a:r>
          </a:p>
          <a:p>
            <a:pPr algn="ctr"/>
            <a:r>
              <a:rPr lang="en-GB" sz="1500" dirty="0">
                <a:solidFill>
                  <a:schemeClr val="bg1"/>
                </a:solidFill>
              </a:rPr>
              <a:t>Settlements</a:t>
            </a:r>
          </a:p>
          <a:p>
            <a:pPr algn="ctr"/>
            <a:r>
              <a:rPr lang="en-GB" sz="1500" dirty="0">
                <a:solidFill>
                  <a:schemeClr val="bg1"/>
                </a:solidFill>
              </a:rPr>
              <a:t>Prime/Greenwich Meridian</a:t>
            </a:r>
          </a:p>
          <a:p>
            <a:pPr algn="ctr"/>
            <a:r>
              <a:rPr lang="en-GB" sz="1500" dirty="0">
                <a:solidFill>
                  <a:schemeClr val="bg1"/>
                </a:solidFill>
              </a:rPr>
              <a:t>Time Zones</a:t>
            </a:r>
          </a:p>
          <a:p>
            <a:pPr algn="ctr"/>
            <a:r>
              <a:rPr lang="en-GB" sz="1500" dirty="0">
                <a:solidFill>
                  <a:schemeClr val="bg1"/>
                </a:solidFill>
              </a:rPr>
              <a:t>Natural resources</a:t>
            </a:r>
          </a:p>
          <a:p>
            <a:pPr algn="ctr"/>
            <a:r>
              <a:rPr lang="en-GB" sz="1500" dirty="0">
                <a:solidFill>
                  <a:schemeClr val="bg1"/>
                </a:solidFill>
              </a:rPr>
              <a:t>Tourism</a:t>
            </a:r>
          </a:p>
          <a:p>
            <a:pPr algn="ctr"/>
            <a:r>
              <a:rPr lang="en-GB" sz="1500" dirty="0">
                <a:solidFill>
                  <a:schemeClr val="bg1"/>
                </a:solidFill>
              </a:rPr>
              <a:t>Economic activity</a:t>
            </a:r>
          </a:p>
          <a:p>
            <a:pPr algn="ctr"/>
            <a:r>
              <a:rPr lang="en-GB" sz="1500" dirty="0">
                <a:solidFill>
                  <a:schemeClr val="bg1"/>
                </a:solidFill>
              </a:rPr>
              <a:t>Trade Links</a:t>
            </a:r>
          </a:p>
          <a:p>
            <a:pPr algn="ctr"/>
            <a:r>
              <a:rPr lang="en-GB" sz="1500" dirty="0">
                <a:solidFill>
                  <a:schemeClr val="bg1"/>
                </a:solidFill>
              </a:rPr>
              <a:t>Volcano</a:t>
            </a:r>
          </a:p>
          <a:p>
            <a:pPr algn="ctr"/>
            <a:r>
              <a:rPr lang="en-GB" sz="1500" dirty="0">
                <a:solidFill>
                  <a:schemeClr val="bg1"/>
                </a:solidFill>
              </a:rPr>
              <a:t>Earthquake</a:t>
            </a:r>
          </a:p>
          <a:p>
            <a:pPr algn="ctr"/>
            <a:r>
              <a:rPr lang="en-GB" sz="1500" dirty="0">
                <a:solidFill>
                  <a:schemeClr val="bg1"/>
                </a:solidFill>
              </a:rPr>
              <a:t>Crust</a:t>
            </a:r>
          </a:p>
          <a:p>
            <a:pPr algn="ctr"/>
            <a:r>
              <a:rPr lang="en-GB" sz="1500" dirty="0">
                <a:solidFill>
                  <a:schemeClr val="bg1"/>
                </a:solidFill>
              </a:rPr>
              <a:t>Mantle</a:t>
            </a:r>
          </a:p>
          <a:p>
            <a:pPr algn="ctr"/>
            <a:r>
              <a:rPr lang="en-GB" sz="1500" dirty="0">
                <a:solidFill>
                  <a:schemeClr val="bg1"/>
                </a:solidFill>
              </a:rPr>
              <a:t>Outer core</a:t>
            </a:r>
          </a:p>
          <a:p>
            <a:pPr algn="ctr"/>
            <a:r>
              <a:rPr lang="en-GB" sz="1500" dirty="0">
                <a:solidFill>
                  <a:schemeClr val="bg1"/>
                </a:solidFill>
              </a:rPr>
              <a:t>Inner Core</a:t>
            </a:r>
          </a:p>
          <a:p>
            <a:pPr algn="ctr"/>
            <a:r>
              <a:rPr lang="en-GB" sz="1500" dirty="0">
                <a:solidFill>
                  <a:schemeClr val="bg1"/>
                </a:solidFill>
              </a:rPr>
              <a:t>Tectonic Plates</a:t>
            </a:r>
          </a:p>
          <a:p>
            <a:pPr algn="ctr"/>
            <a:r>
              <a:rPr lang="en-GB" sz="1500" dirty="0">
                <a:solidFill>
                  <a:schemeClr val="bg1"/>
                </a:solidFill>
              </a:rPr>
              <a:t>Active</a:t>
            </a:r>
          </a:p>
          <a:p>
            <a:pPr algn="ctr"/>
            <a:r>
              <a:rPr lang="en-GB" sz="1500" dirty="0">
                <a:solidFill>
                  <a:schemeClr val="bg1"/>
                </a:solidFill>
              </a:rPr>
              <a:t>Dormant</a:t>
            </a:r>
          </a:p>
          <a:p>
            <a:pPr algn="ctr"/>
            <a:r>
              <a:rPr lang="en-GB" sz="1500" dirty="0">
                <a:solidFill>
                  <a:schemeClr val="bg1"/>
                </a:solidFill>
              </a:rPr>
              <a:t>Extinct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901" y="5187996"/>
            <a:ext cx="3191243" cy="1618033"/>
          </a:xfrm>
          <a:prstGeom prst="rect">
            <a:avLst/>
          </a:prstGeom>
          <a:ln w="38100">
            <a:solidFill>
              <a:schemeClr val="accent1"/>
            </a:solidFill>
          </a:ln>
        </p:spPr>
      </p:pic>
    </p:spTree>
    <p:extLst>
      <p:ext uri="{BB962C8B-B14F-4D97-AF65-F5344CB8AC3E}">
        <p14:creationId xmlns:p14="http://schemas.microsoft.com/office/powerpoint/2010/main" val="3136231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7587"/>
            <a:ext cx="4772296" cy="1323439"/>
          </a:xfrm>
          <a:prstGeom prst="rect">
            <a:avLst/>
          </a:prstGeom>
          <a:noFill/>
        </p:spPr>
        <p:txBody>
          <a:bodyPr wrap="square" rtlCol="0">
            <a:spAutoFit/>
          </a:bodyPr>
          <a:lstStyle/>
          <a:p>
            <a:r>
              <a:rPr lang="en-GB" sz="4000" b="1" dirty="0"/>
              <a:t>Year 6 Spring Term  The Americas</a:t>
            </a:r>
          </a:p>
        </p:txBody>
      </p:sp>
      <p:sp>
        <p:nvSpPr>
          <p:cNvPr id="4" name="TextBox 3"/>
          <p:cNvSpPr txBox="1"/>
          <p:nvPr/>
        </p:nvSpPr>
        <p:spPr>
          <a:xfrm>
            <a:off x="5682342" y="143995"/>
            <a:ext cx="2734491" cy="654025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Locational Knowledge</a:t>
            </a:r>
          </a:p>
          <a:p>
            <a:endParaRPr lang="en-GB" sz="500" b="1" u="sng" dirty="0">
              <a:solidFill>
                <a:schemeClr val="bg1"/>
              </a:solidFill>
            </a:endParaRPr>
          </a:p>
          <a:p>
            <a:r>
              <a:rPr lang="en-GB" dirty="0">
                <a:solidFill>
                  <a:schemeClr val="bg1"/>
                </a:solidFill>
              </a:rPr>
              <a:t>The children will locate, using maps,  the countries and major cities of North and South America, concentrating on their environmental regions and key physical and human characteristics.</a:t>
            </a:r>
          </a:p>
          <a:p>
            <a:r>
              <a:rPr lang="en-GB" dirty="0">
                <a:solidFill>
                  <a:schemeClr val="bg1"/>
                </a:solidFill>
              </a:rPr>
              <a:t>They will also learn to identify the position and significance of latitude, longitude, Equator, Northern Hemisphere, Southern Hemisphere, the Tropics of Cancer and Capricorn, Arctic and Antarctic Circle, the Prime/Greenwich Meridian and time zones.</a:t>
            </a:r>
          </a:p>
        </p:txBody>
      </p:sp>
      <p:sp>
        <p:nvSpPr>
          <p:cNvPr id="15" name="TextBox 14"/>
          <p:cNvSpPr txBox="1"/>
          <p:nvPr/>
        </p:nvSpPr>
        <p:spPr>
          <a:xfrm>
            <a:off x="163285" y="1305852"/>
            <a:ext cx="2135778" cy="5155257"/>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Place Knowledge</a:t>
            </a:r>
          </a:p>
          <a:p>
            <a:endParaRPr lang="en-GB" sz="500" b="1" u="sng" dirty="0">
              <a:solidFill>
                <a:schemeClr val="bg1"/>
              </a:solidFill>
            </a:endParaRPr>
          </a:p>
          <a:p>
            <a:r>
              <a:rPr lang="en-GB" dirty="0">
                <a:solidFill>
                  <a:schemeClr val="bg1"/>
                </a:solidFill>
              </a:rPr>
              <a:t>The children will discover and show an understanding of geographical similarities and differences through a study of the human and physical geography of Yeadon comparing it with a region of North and specifically to Brazil in South America.</a:t>
            </a:r>
            <a:endParaRPr lang="en-GB" b="1" u="sng" dirty="0"/>
          </a:p>
        </p:txBody>
      </p:sp>
      <p:sp>
        <p:nvSpPr>
          <p:cNvPr id="8" name="TextBox 7"/>
          <p:cNvSpPr txBox="1"/>
          <p:nvPr/>
        </p:nvSpPr>
        <p:spPr>
          <a:xfrm>
            <a:off x="8534400" y="143995"/>
            <a:ext cx="3522642" cy="654025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Geographical Skills &amp; Fieldwork</a:t>
            </a:r>
          </a:p>
          <a:p>
            <a:endParaRPr lang="en-GB" sz="500" b="1" u="sng" dirty="0">
              <a:solidFill>
                <a:schemeClr val="bg1"/>
              </a:solidFill>
            </a:endParaRPr>
          </a:p>
          <a:p>
            <a:pPr marL="285750" indent="-285750">
              <a:buFont typeface="Arial" panose="020B0604020202020204" pitchFamily="34" charset="0"/>
              <a:buChar char="•"/>
            </a:pPr>
            <a:r>
              <a:rPr lang="en-GB" dirty="0">
                <a:solidFill>
                  <a:schemeClr val="bg1"/>
                </a:solidFill>
              </a:rPr>
              <a:t>Use maps, atlases, globes and digital/computer mapping to locate countries and describe features studied</a:t>
            </a:r>
          </a:p>
          <a:p>
            <a:pPr marL="285750" indent="-285750">
              <a:buFont typeface="Arial" panose="020B0604020202020204" pitchFamily="34" charset="0"/>
              <a:buChar char="•"/>
            </a:pPr>
            <a:r>
              <a:rPr lang="en-GB" dirty="0">
                <a:solidFill>
                  <a:schemeClr val="bg1"/>
                </a:solidFill>
              </a:rPr>
              <a:t>Use the eight points of a compass, four and six-figure grid references, symbols and key (including the use of Ordnance Survey maps) to build knowledge of the wider world</a:t>
            </a:r>
          </a:p>
          <a:p>
            <a:pPr marL="285750" indent="-285750">
              <a:buFont typeface="Arial" panose="020B0604020202020204" pitchFamily="34" charset="0"/>
              <a:buChar char="•"/>
            </a:pPr>
            <a:r>
              <a:rPr lang="en-GB" dirty="0">
                <a:solidFill>
                  <a:schemeClr val="bg1"/>
                </a:solidFill>
              </a:rPr>
              <a:t>Use fieldwork to observe, measure, record and present the human and physical features in the local area using a range of methods, including sketch maps, plans and graphs, and digital technologies</a:t>
            </a:r>
            <a:endParaRPr lang="en-GB" dirty="0"/>
          </a:p>
        </p:txBody>
      </p:sp>
      <p:pic>
        <p:nvPicPr>
          <p:cNvPr id="3" name="Picture 2"/>
          <p:cNvPicPr>
            <a:picLocks noChangeAspect="1"/>
          </p:cNvPicPr>
          <p:nvPr/>
        </p:nvPicPr>
        <p:blipFill>
          <a:blip r:embed="rId2"/>
          <a:stretch>
            <a:fillRect/>
          </a:stretch>
        </p:blipFill>
        <p:spPr>
          <a:xfrm>
            <a:off x="2462347" y="1489244"/>
            <a:ext cx="3050179" cy="4651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76758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4733710" cy="1323439"/>
          </a:xfrm>
          <a:prstGeom prst="rect">
            <a:avLst/>
          </a:prstGeom>
          <a:noFill/>
        </p:spPr>
        <p:txBody>
          <a:bodyPr wrap="square" rtlCol="0">
            <a:spAutoFit/>
          </a:bodyPr>
          <a:lstStyle/>
          <a:p>
            <a:r>
              <a:rPr lang="en-GB" sz="4000" b="1" dirty="0"/>
              <a:t>Year 6 Spring Term  The Americas</a:t>
            </a:r>
          </a:p>
        </p:txBody>
      </p:sp>
      <p:sp>
        <p:nvSpPr>
          <p:cNvPr id="5" name="TextBox 4"/>
          <p:cNvSpPr txBox="1"/>
          <p:nvPr/>
        </p:nvSpPr>
        <p:spPr>
          <a:xfrm>
            <a:off x="4741164" y="299775"/>
            <a:ext cx="4807708" cy="6186309"/>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Physical Geographical Features</a:t>
            </a:r>
          </a:p>
          <a:p>
            <a:r>
              <a:rPr lang="en-GB" b="1" u="sng" dirty="0">
                <a:solidFill>
                  <a:schemeClr val="bg1"/>
                </a:solidFill>
              </a:rPr>
              <a:t>NORTH AMERICA</a:t>
            </a:r>
          </a:p>
          <a:p>
            <a:pPr marL="285750" indent="-285750">
              <a:buFont typeface="Arial" panose="020B0604020202020204" pitchFamily="34" charset="0"/>
              <a:buChar char="•"/>
            </a:pPr>
            <a:r>
              <a:rPr lang="en-GB" dirty="0">
                <a:solidFill>
                  <a:schemeClr val="bg1"/>
                </a:solidFill>
              </a:rPr>
              <a:t>The Rocky mountains (mountain range) </a:t>
            </a:r>
          </a:p>
          <a:p>
            <a:pPr marL="285750" indent="-285750">
              <a:buFont typeface="Arial" panose="020B0604020202020204" pitchFamily="34" charset="0"/>
              <a:buChar char="•"/>
            </a:pPr>
            <a:r>
              <a:rPr lang="en-GB" dirty="0">
                <a:solidFill>
                  <a:schemeClr val="bg1"/>
                </a:solidFill>
              </a:rPr>
              <a:t>The Grand Canyon (carved out of the rock by the Colorado River through the process of erosion)</a:t>
            </a:r>
          </a:p>
          <a:p>
            <a:pPr marL="285750" indent="-285750">
              <a:buFont typeface="Arial" panose="020B0604020202020204" pitchFamily="34" charset="0"/>
              <a:buChar char="•"/>
            </a:pPr>
            <a:r>
              <a:rPr lang="en-GB" dirty="0">
                <a:solidFill>
                  <a:schemeClr val="bg1"/>
                </a:solidFill>
              </a:rPr>
              <a:t>The Niagara Falls (waterfalls)</a:t>
            </a:r>
          </a:p>
          <a:p>
            <a:pPr marL="285750" indent="-285750">
              <a:buFont typeface="Arial" panose="020B0604020202020204" pitchFamily="34" charset="0"/>
              <a:buChar char="•"/>
            </a:pPr>
            <a:r>
              <a:rPr lang="en-GB" dirty="0">
                <a:solidFill>
                  <a:schemeClr val="bg1"/>
                </a:solidFill>
              </a:rPr>
              <a:t>Hubbard Glacier, Alaska</a:t>
            </a:r>
          </a:p>
          <a:p>
            <a:pPr marL="285750" indent="-285750">
              <a:buFont typeface="Arial" panose="020B0604020202020204" pitchFamily="34" charset="0"/>
              <a:buChar char="•"/>
            </a:pPr>
            <a:r>
              <a:rPr lang="en-GB" dirty="0">
                <a:solidFill>
                  <a:schemeClr val="bg1"/>
                </a:solidFill>
              </a:rPr>
              <a:t>Death Valley (Mojave Desert)</a:t>
            </a:r>
          </a:p>
          <a:p>
            <a:pPr marL="285750" indent="-285750">
              <a:buFont typeface="Arial" panose="020B0604020202020204" pitchFamily="34" charset="0"/>
              <a:buChar char="•"/>
            </a:pPr>
            <a:r>
              <a:rPr lang="en-GB" dirty="0">
                <a:solidFill>
                  <a:schemeClr val="bg1"/>
                </a:solidFill>
              </a:rPr>
              <a:t>Rincon Beach (</a:t>
            </a:r>
            <a:r>
              <a:rPr lang="en-GB" dirty="0" err="1">
                <a:solidFill>
                  <a:schemeClr val="bg1"/>
                </a:solidFill>
              </a:rPr>
              <a:t>Samana</a:t>
            </a:r>
            <a:r>
              <a:rPr lang="en-GB" dirty="0">
                <a:solidFill>
                  <a:schemeClr val="bg1"/>
                </a:solidFill>
              </a:rPr>
              <a:t> peninsula in the Dominican Republic)</a:t>
            </a:r>
          </a:p>
          <a:p>
            <a:pPr marL="285750" indent="-285750">
              <a:buFont typeface="Arial" panose="020B0604020202020204" pitchFamily="34" charset="0"/>
              <a:buChar char="•"/>
            </a:pPr>
            <a:r>
              <a:rPr lang="en-GB" dirty="0">
                <a:solidFill>
                  <a:schemeClr val="bg1"/>
                </a:solidFill>
              </a:rPr>
              <a:t>Population</a:t>
            </a:r>
          </a:p>
          <a:p>
            <a:r>
              <a:rPr lang="en-GB" b="1" u="sng" dirty="0">
                <a:solidFill>
                  <a:schemeClr val="bg1"/>
                </a:solidFill>
              </a:rPr>
              <a:t>SOUTH AMERICA</a:t>
            </a:r>
          </a:p>
          <a:p>
            <a:pPr marL="285750" indent="-285750">
              <a:buFont typeface="Arial" panose="020B0604020202020204" pitchFamily="34" charset="0"/>
              <a:buChar char="•"/>
            </a:pPr>
            <a:r>
              <a:rPr lang="en-GB" dirty="0">
                <a:solidFill>
                  <a:schemeClr val="bg1"/>
                </a:solidFill>
              </a:rPr>
              <a:t>The Amazon Rainforest - climate zones, biomes, vegetation belts</a:t>
            </a:r>
          </a:p>
          <a:p>
            <a:pPr marL="285750" indent="-285750">
              <a:buFont typeface="Arial" panose="020B0604020202020204" pitchFamily="34" charset="0"/>
              <a:buChar char="•"/>
            </a:pPr>
            <a:r>
              <a:rPr lang="en-GB" dirty="0">
                <a:solidFill>
                  <a:schemeClr val="bg1"/>
                </a:solidFill>
              </a:rPr>
              <a:t>The Amazon River</a:t>
            </a:r>
          </a:p>
          <a:p>
            <a:pPr marL="285750" indent="-285750">
              <a:buFont typeface="Arial" panose="020B0604020202020204" pitchFamily="34" charset="0"/>
              <a:buChar char="•"/>
            </a:pPr>
            <a:r>
              <a:rPr lang="en-GB" dirty="0">
                <a:solidFill>
                  <a:schemeClr val="bg1"/>
                </a:solidFill>
              </a:rPr>
              <a:t>Kilauea volcano in Hawaii</a:t>
            </a:r>
          </a:p>
          <a:p>
            <a:pPr marL="285750" indent="-285750">
              <a:buFont typeface="Arial" panose="020B0604020202020204" pitchFamily="34" charset="0"/>
              <a:buChar char="•"/>
            </a:pPr>
            <a:r>
              <a:rPr lang="en-GB" dirty="0">
                <a:solidFill>
                  <a:schemeClr val="bg1"/>
                </a:solidFill>
              </a:rPr>
              <a:t>The Atacama Desert</a:t>
            </a:r>
          </a:p>
          <a:p>
            <a:pPr marL="285750" indent="-285750">
              <a:buFont typeface="Arial" panose="020B0604020202020204" pitchFamily="34" charset="0"/>
              <a:buChar char="•"/>
            </a:pPr>
            <a:r>
              <a:rPr lang="en-GB" dirty="0">
                <a:solidFill>
                  <a:schemeClr val="bg1"/>
                </a:solidFill>
              </a:rPr>
              <a:t>The Andes Mountain Range</a:t>
            </a:r>
          </a:p>
          <a:p>
            <a:pPr marL="285750" indent="-285750">
              <a:buFont typeface="Arial" panose="020B0604020202020204" pitchFamily="34" charset="0"/>
              <a:buChar char="•"/>
            </a:pPr>
            <a:r>
              <a:rPr lang="en-GB" dirty="0">
                <a:solidFill>
                  <a:schemeClr val="bg1"/>
                </a:solidFill>
              </a:rPr>
              <a:t>Volcano zones in the Andes</a:t>
            </a:r>
          </a:p>
          <a:p>
            <a:pPr marL="285750" indent="-285750">
              <a:buFont typeface="Arial" panose="020B0604020202020204" pitchFamily="34" charset="0"/>
              <a:buChar char="•"/>
            </a:pPr>
            <a:r>
              <a:rPr lang="en-GB" dirty="0">
                <a:solidFill>
                  <a:schemeClr val="bg1"/>
                </a:solidFill>
              </a:rPr>
              <a:t>Population</a:t>
            </a:r>
          </a:p>
        </p:txBody>
      </p:sp>
      <p:sp>
        <p:nvSpPr>
          <p:cNvPr id="6" name="TextBox 5"/>
          <p:cNvSpPr txBox="1"/>
          <p:nvPr/>
        </p:nvSpPr>
        <p:spPr>
          <a:xfrm>
            <a:off x="199010" y="1269273"/>
            <a:ext cx="4307676" cy="4524315"/>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Human Geographical Features</a:t>
            </a:r>
          </a:p>
          <a:p>
            <a:r>
              <a:rPr lang="en-GB" b="1" u="sng" dirty="0">
                <a:solidFill>
                  <a:schemeClr val="bg1"/>
                </a:solidFill>
              </a:rPr>
              <a:t>NORTH AMERICA</a:t>
            </a:r>
          </a:p>
          <a:p>
            <a:pPr marL="285750" indent="-285750">
              <a:buFont typeface="Arial" panose="020B0604020202020204" pitchFamily="34" charset="0"/>
              <a:buChar char="•"/>
            </a:pPr>
            <a:r>
              <a:rPr lang="en-GB" dirty="0">
                <a:solidFill>
                  <a:schemeClr val="bg1"/>
                </a:solidFill>
              </a:rPr>
              <a:t>The Panama Canal - linking the Atlantic and Pacific Oceans</a:t>
            </a:r>
          </a:p>
          <a:p>
            <a:pPr marL="285750" indent="-285750">
              <a:buFont typeface="Arial" panose="020B0604020202020204" pitchFamily="34" charset="0"/>
              <a:buChar char="•"/>
            </a:pPr>
            <a:r>
              <a:rPr lang="en-GB" dirty="0">
                <a:solidFill>
                  <a:schemeClr val="bg1"/>
                </a:solidFill>
              </a:rPr>
              <a:t>Hoover Dam (creating hydroelectric power)</a:t>
            </a:r>
          </a:p>
          <a:p>
            <a:r>
              <a:rPr lang="en-GB" b="1" u="sng" dirty="0">
                <a:solidFill>
                  <a:schemeClr val="bg1"/>
                </a:solidFill>
              </a:rPr>
              <a:t>SOUTH AMERICA</a:t>
            </a:r>
          </a:p>
          <a:p>
            <a:pPr marL="285750" indent="-285750">
              <a:buFont typeface="Arial" panose="020B0604020202020204" pitchFamily="34" charset="0"/>
              <a:buChar char="•"/>
            </a:pPr>
            <a:r>
              <a:rPr lang="en-GB" dirty="0">
                <a:solidFill>
                  <a:schemeClr val="bg1"/>
                </a:solidFill>
              </a:rPr>
              <a:t>Settlements in the Andes</a:t>
            </a:r>
          </a:p>
          <a:p>
            <a:pPr marL="285750" indent="-285750">
              <a:buFont typeface="Arial" panose="020B0604020202020204" pitchFamily="34" charset="0"/>
              <a:buChar char="•"/>
            </a:pPr>
            <a:r>
              <a:rPr lang="en-GB" dirty="0">
                <a:solidFill>
                  <a:schemeClr val="bg1"/>
                </a:solidFill>
              </a:rPr>
              <a:t>Natural resources from the Andes (gold, silver, gas, coal etc.)</a:t>
            </a:r>
          </a:p>
          <a:p>
            <a:pPr marL="285750" indent="-285750">
              <a:buFont typeface="Arial" panose="020B0604020202020204" pitchFamily="34" charset="0"/>
              <a:buChar char="•"/>
            </a:pPr>
            <a:r>
              <a:rPr lang="en-GB" dirty="0">
                <a:solidFill>
                  <a:schemeClr val="bg1"/>
                </a:solidFill>
              </a:rPr>
              <a:t>Hydroelectric dams in the Andes(energy from flowing water harnessed as electricity)</a:t>
            </a:r>
          </a:p>
          <a:p>
            <a:pPr marL="285750" indent="-285750">
              <a:buFont typeface="Arial" panose="020B0604020202020204" pitchFamily="34" charset="0"/>
              <a:buChar char="•"/>
            </a:pPr>
            <a:r>
              <a:rPr lang="en-GB" dirty="0">
                <a:solidFill>
                  <a:schemeClr val="bg1"/>
                </a:solidFill>
              </a:rPr>
              <a:t>Tourism from the Andes</a:t>
            </a:r>
          </a:p>
          <a:p>
            <a:pPr marL="285750" indent="-285750">
              <a:buFont typeface="Arial" panose="020B0604020202020204" pitchFamily="34" charset="0"/>
              <a:buChar char="•"/>
            </a:pPr>
            <a:r>
              <a:rPr lang="en-GB" dirty="0">
                <a:solidFill>
                  <a:schemeClr val="bg1"/>
                </a:solidFill>
              </a:rPr>
              <a:t>Economic activity, including trade links to and from South America</a:t>
            </a:r>
          </a:p>
        </p:txBody>
      </p:sp>
      <p:sp>
        <p:nvSpPr>
          <p:cNvPr id="7" name="TextBox 6"/>
          <p:cNvSpPr txBox="1"/>
          <p:nvPr/>
        </p:nvSpPr>
        <p:spPr>
          <a:xfrm>
            <a:off x="9783350" y="204222"/>
            <a:ext cx="2223805" cy="6524863"/>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sz="1600" dirty="0">
                <a:solidFill>
                  <a:schemeClr val="bg1"/>
                </a:solidFill>
              </a:rPr>
              <a:t>Continent</a:t>
            </a:r>
          </a:p>
          <a:p>
            <a:pPr algn="ctr"/>
            <a:r>
              <a:rPr lang="en-GB" sz="1600" dirty="0">
                <a:solidFill>
                  <a:schemeClr val="bg1"/>
                </a:solidFill>
              </a:rPr>
              <a:t>North &amp; South America</a:t>
            </a:r>
          </a:p>
          <a:p>
            <a:pPr algn="ctr"/>
            <a:r>
              <a:rPr lang="en-GB" sz="1600" dirty="0">
                <a:solidFill>
                  <a:schemeClr val="bg1"/>
                </a:solidFill>
              </a:rPr>
              <a:t>Climate</a:t>
            </a:r>
          </a:p>
          <a:p>
            <a:pPr algn="ctr"/>
            <a:r>
              <a:rPr lang="en-GB" sz="1600" dirty="0">
                <a:solidFill>
                  <a:schemeClr val="bg1"/>
                </a:solidFill>
              </a:rPr>
              <a:t>Climate Zones</a:t>
            </a:r>
          </a:p>
          <a:p>
            <a:pPr algn="ctr"/>
            <a:r>
              <a:rPr lang="en-GB" sz="1600" dirty="0">
                <a:solidFill>
                  <a:schemeClr val="bg1"/>
                </a:solidFill>
              </a:rPr>
              <a:t>Human &amp; Physical Geography</a:t>
            </a:r>
          </a:p>
          <a:p>
            <a:pPr algn="ctr"/>
            <a:r>
              <a:rPr lang="en-GB" sz="1600" dirty="0">
                <a:solidFill>
                  <a:schemeClr val="bg1"/>
                </a:solidFill>
              </a:rPr>
              <a:t>Population</a:t>
            </a:r>
          </a:p>
          <a:p>
            <a:pPr algn="ctr"/>
            <a:r>
              <a:rPr lang="en-GB" sz="1600" dirty="0">
                <a:solidFill>
                  <a:schemeClr val="bg1"/>
                </a:solidFill>
              </a:rPr>
              <a:t>Land use</a:t>
            </a:r>
          </a:p>
          <a:p>
            <a:pPr algn="ctr"/>
            <a:r>
              <a:rPr lang="en-GB" sz="1600" dirty="0">
                <a:solidFill>
                  <a:schemeClr val="bg1"/>
                </a:solidFill>
              </a:rPr>
              <a:t>Settlements</a:t>
            </a:r>
          </a:p>
          <a:p>
            <a:pPr algn="ctr"/>
            <a:r>
              <a:rPr lang="en-GB" sz="1600" dirty="0">
                <a:solidFill>
                  <a:schemeClr val="bg1"/>
                </a:solidFill>
              </a:rPr>
              <a:t>Rainforest </a:t>
            </a:r>
          </a:p>
          <a:p>
            <a:pPr algn="ctr"/>
            <a:r>
              <a:rPr lang="en-GB" sz="1600" dirty="0">
                <a:solidFill>
                  <a:schemeClr val="bg1"/>
                </a:solidFill>
              </a:rPr>
              <a:t>Tropics</a:t>
            </a:r>
          </a:p>
          <a:p>
            <a:pPr algn="ctr"/>
            <a:r>
              <a:rPr lang="en-GB" sz="1600" dirty="0">
                <a:solidFill>
                  <a:schemeClr val="bg1"/>
                </a:solidFill>
              </a:rPr>
              <a:t>Cancer</a:t>
            </a:r>
          </a:p>
          <a:p>
            <a:pPr algn="ctr"/>
            <a:r>
              <a:rPr lang="en-GB" sz="1600" dirty="0">
                <a:solidFill>
                  <a:schemeClr val="bg1"/>
                </a:solidFill>
              </a:rPr>
              <a:t>Capricorn</a:t>
            </a:r>
          </a:p>
          <a:p>
            <a:pPr algn="ctr"/>
            <a:r>
              <a:rPr lang="en-GB" sz="1600" dirty="0">
                <a:solidFill>
                  <a:schemeClr val="bg1"/>
                </a:solidFill>
              </a:rPr>
              <a:t>Equator</a:t>
            </a:r>
          </a:p>
          <a:p>
            <a:pPr algn="ctr"/>
            <a:r>
              <a:rPr lang="en-GB" sz="1600" dirty="0">
                <a:solidFill>
                  <a:schemeClr val="bg1"/>
                </a:solidFill>
              </a:rPr>
              <a:t>Arctic Circle</a:t>
            </a:r>
          </a:p>
          <a:p>
            <a:pPr algn="ctr"/>
            <a:r>
              <a:rPr lang="en-GB" sz="1600" dirty="0">
                <a:solidFill>
                  <a:schemeClr val="bg1"/>
                </a:solidFill>
              </a:rPr>
              <a:t>Latitude/Longitude</a:t>
            </a:r>
          </a:p>
          <a:p>
            <a:pPr algn="ctr"/>
            <a:r>
              <a:rPr lang="en-GB" sz="1600" dirty="0">
                <a:solidFill>
                  <a:schemeClr val="bg1"/>
                </a:solidFill>
              </a:rPr>
              <a:t>Prime/Greenwich Meridian</a:t>
            </a:r>
          </a:p>
          <a:p>
            <a:pPr algn="ctr"/>
            <a:r>
              <a:rPr lang="en-GB" sz="1600" dirty="0">
                <a:solidFill>
                  <a:schemeClr val="bg1"/>
                </a:solidFill>
              </a:rPr>
              <a:t>Time Zones</a:t>
            </a:r>
          </a:p>
          <a:p>
            <a:pPr algn="ctr"/>
            <a:r>
              <a:rPr lang="en-GB" sz="1600" dirty="0">
                <a:solidFill>
                  <a:schemeClr val="bg1"/>
                </a:solidFill>
              </a:rPr>
              <a:t>Biomes</a:t>
            </a:r>
          </a:p>
          <a:p>
            <a:pPr algn="ctr"/>
            <a:r>
              <a:rPr lang="en-GB" sz="1600" dirty="0">
                <a:solidFill>
                  <a:schemeClr val="bg1"/>
                </a:solidFill>
              </a:rPr>
              <a:t>Vegetation Belt</a:t>
            </a:r>
          </a:p>
          <a:p>
            <a:pPr algn="ctr"/>
            <a:r>
              <a:rPr lang="en-GB" sz="1600" dirty="0">
                <a:solidFill>
                  <a:schemeClr val="bg1"/>
                </a:solidFill>
              </a:rPr>
              <a:t>Natural resources</a:t>
            </a:r>
          </a:p>
          <a:p>
            <a:pPr algn="ctr"/>
            <a:r>
              <a:rPr lang="en-GB" sz="1600" dirty="0">
                <a:solidFill>
                  <a:schemeClr val="bg1"/>
                </a:solidFill>
              </a:rPr>
              <a:t>Tourism</a:t>
            </a:r>
          </a:p>
          <a:p>
            <a:pPr algn="ctr"/>
            <a:r>
              <a:rPr lang="en-GB" sz="1600" dirty="0">
                <a:solidFill>
                  <a:schemeClr val="bg1"/>
                </a:solidFill>
              </a:rPr>
              <a:t>Economic activity</a:t>
            </a:r>
          </a:p>
        </p:txBody>
      </p:sp>
    </p:spTree>
    <p:extLst>
      <p:ext uri="{BB962C8B-B14F-4D97-AF65-F5344CB8AC3E}">
        <p14:creationId xmlns:p14="http://schemas.microsoft.com/office/powerpoint/2010/main" val="1825450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6123"/>
            <a:ext cx="2577737" cy="707886"/>
          </a:xfrm>
          <a:prstGeom prst="rect">
            <a:avLst/>
          </a:prstGeom>
          <a:noFill/>
        </p:spPr>
        <p:txBody>
          <a:bodyPr wrap="square" rtlCol="0">
            <a:spAutoFit/>
          </a:bodyPr>
          <a:lstStyle/>
          <a:p>
            <a:r>
              <a:rPr lang="en-GB" sz="4000" b="1" dirty="0" smtClean="0"/>
              <a:t>Themes:</a:t>
            </a:r>
            <a:endParaRPr lang="en-GB" sz="4000" b="1" dirty="0"/>
          </a:p>
        </p:txBody>
      </p:sp>
      <p:sp>
        <p:nvSpPr>
          <p:cNvPr id="8" name="TextBox 7"/>
          <p:cNvSpPr txBox="1"/>
          <p:nvPr/>
        </p:nvSpPr>
        <p:spPr>
          <a:xfrm>
            <a:off x="122920" y="671763"/>
            <a:ext cx="2890246" cy="6001643"/>
          </a:xfrm>
          <a:prstGeom prst="rect">
            <a:avLst/>
          </a:prstGeom>
          <a:solidFill>
            <a:schemeClr val="tx1"/>
          </a:solidFill>
        </p:spPr>
        <p:txBody>
          <a:bodyPr wrap="square" rtlCol="0">
            <a:spAutoFit/>
          </a:bodyPr>
          <a:lstStyle/>
          <a:p>
            <a:r>
              <a:rPr lang="en-GB" sz="2000" b="1" dirty="0" smtClean="0">
                <a:solidFill>
                  <a:schemeClr val="bg1"/>
                </a:solidFill>
              </a:rPr>
              <a:t>Studying Yeadon</a:t>
            </a:r>
          </a:p>
          <a:p>
            <a:r>
              <a:rPr lang="en-GB" sz="1400" u="sng" dirty="0" smtClean="0">
                <a:solidFill>
                  <a:schemeClr val="bg1"/>
                </a:solidFill>
              </a:rPr>
              <a:t>Y1 </a:t>
            </a:r>
            <a:r>
              <a:rPr lang="en-GB" sz="1400" u="sng" dirty="0">
                <a:solidFill>
                  <a:schemeClr val="bg1"/>
                </a:solidFill>
              </a:rPr>
              <a:t>– </a:t>
            </a:r>
            <a:r>
              <a:rPr lang="en-GB" sz="1400" u="sng" dirty="0" smtClean="0">
                <a:solidFill>
                  <a:schemeClr val="bg1"/>
                </a:solidFill>
              </a:rPr>
              <a:t>Our Local Area (Autumn term)</a:t>
            </a:r>
          </a:p>
          <a:p>
            <a:pPr marL="342900" indent="-342900">
              <a:buFont typeface="Arial" panose="020B0604020202020204" pitchFamily="34" charset="0"/>
              <a:buChar char="•"/>
            </a:pPr>
            <a:r>
              <a:rPr lang="en-GB" sz="1400" dirty="0" smtClean="0">
                <a:solidFill>
                  <a:schemeClr val="bg1"/>
                </a:solidFill>
              </a:rPr>
              <a:t>Human and Physical features of Yeadon</a:t>
            </a:r>
          </a:p>
          <a:p>
            <a:r>
              <a:rPr lang="en-GB" sz="1400" u="sng" dirty="0">
                <a:solidFill>
                  <a:schemeClr val="bg1"/>
                </a:solidFill>
              </a:rPr>
              <a:t>Y2 – Kenyan Safari (Summer term)</a:t>
            </a:r>
          </a:p>
          <a:p>
            <a:pPr marL="285750" indent="-285750">
              <a:buFont typeface="Arial" panose="020B0604020202020204" pitchFamily="34" charset="0"/>
              <a:buChar char="•"/>
            </a:pPr>
            <a:r>
              <a:rPr lang="en-GB" sz="1400" dirty="0">
                <a:solidFill>
                  <a:schemeClr val="bg1"/>
                </a:solidFill>
              </a:rPr>
              <a:t>Describe what Kenyan villages are like and compare them to </a:t>
            </a:r>
            <a:r>
              <a:rPr lang="en-GB" sz="1400" dirty="0" smtClean="0">
                <a:solidFill>
                  <a:schemeClr val="bg1"/>
                </a:solidFill>
              </a:rPr>
              <a:t>Yeadon</a:t>
            </a:r>
          </a:p>
          <a:p>
            <a:r>
              <a:rPr lang="en-GB" sz="1400" u="sng" dirty="0" smtClean="0">
                <a:solidFill>
                  <a:schemeClr val="bg1"/>
                </a:solidFill>
              </a:rPr>
              <a:t>Y4 – Europe (Spring term)</a:t>
            </a:r>
          </a:p>
          <a:p>
            <a:pPr marL="285750" indent="-285750">
              <a:buFont typeface="Arial" panose="020B0604020202020204" pitchFamily="34" charset="0"/>
              <a:buChar char="•"/>
            </a:pPr>
            <a:r>
              <a:rPr lang="en-US" sz="1400" dirty="0">
                <a:solidFill>
                  <a:schemeClr val="bg1"/>
                </a:solidFill>
              </a:rPr>
              <a:t>A comparison study of a European town (which borders the River Danube) and Yeadon</a:t>
            </a:r>
            <a:endParaRPr lang="en-GB" sz="1400" dirty="0" smtClean="0">
              <a:solidFill>
                <a:schemeClr val="bg1"/>
              </a:solidFill>
            </a:endParaRPr>
          </a:p>
          <a:p>
            <a:r>
              <a:rPr lang="en-GB" sz="1400" u="sng" dirty="0" smtClean="0">
                <a:solidFill>
                  <a:schemeClr val="bg1"/>
                </a:solidFill>
              </a:rPr>
              <a:t>Y5 – Asia (Spring term)</a:t>
            </a:r>
          </a:p>
          <a:p>
            <a:pPr marL="285750" indent="-285750">
              <a:buFont typeface="Arial" panose="020B0604020202020204" pitchFamily="34" charset="0"/>
              <a:buChar char="•"/>
            </a:pPr>
            <a:r>
              <a:rPr lang="en-GB" sz="1400" dirty="0" smtClean="0">
                <a:solidFill>
                  <a:schemeClr val="bg1"/>
                </a:solidFill>
              </a:rPr>
              <a:t>Human </a:t>
            </a:r>
            <a:r>
              <a:rPr lang="en-GB" sz="1400" dirty="0">
                <a:solidFill>
                  <a:schemeClr val="bg1"/>
                </a:solidFill>
              </a:rPr>
              <a:t>and physical geography of Yeadon </a:t>
            </a:r>
            <a:r>
              <a:rPr lang="en-GB" sz="1400" dirty="0" smtClean="0">
                <a:solidFill>
                  <a:schemeClr val="bg1"/>
                </a:solidFill>
              </a:rPr>
              <a:t>compared to </a:t>
            </a:r>
            <a:r>
              <a:rPr lang="en-GB" sz="1400" dirty="0">
                <a:solidFill>
                  <a:schemeClr val="bg1"/>
                </a:solidFill>
              </a:rPr>
              <a:t>a village in India – </a:t>
            </a:r>
            <a:r>
              <a:rPr lang="en-GB" sz="1400" dirty="0" err="1" smtClean="0">
                <a:solidFill>
                  <a:schemeClr val="bg1"/>
                </a:solidFill>
              </a:rPr>
              <a:t>Chembakolli</a:t>
            </a:r>
            <a:endParaRPr lang="en-GB" sz="1400" dirty="0" smtClean="0">
              <a:solidFill>
                <a:schemeClr val="bg1"/>
              </a:solidFill>
            </a:endParaRPr>
          </a:p>
          <a:p>
            <a:r>
              <a:rPr lang="en-GB" sz="1400" u="sng" dirty="0" smtClean="0">
                <a:solidFill>
                  <a:schemeClr val="bg1"/>
                </a:solidFill>
              </a:rPr>
              <a:t>Y6 – The Americas (Spring term)</a:t>
            </a:r>
          </a:p>
          <a:p>
            <a:pPr marL="285750" indent="-285750">
              <a:buFont typeface="Arial" panose="020B0604020202020204" pitchFamily="34" charset="0"/>
              <a:buChar char="•"/>
            </a:pPr>
            <a:r>
              <a:rPr lang="en-GB" sz="1400" dirty="0" smtClean="0">
                <a:solidFill>
                  <a:schemeClr val="bg1"/>
                </a:solidFill>
              </a:rPr>
              <a:t>Human </a:t>
            </a:r>
            <a:r>
              <a:rPr lang="en-GB" sz="1400" dirty="0">
                <a:solidFill>
                  <a:schemeClr val="bg1"/>
                </a:solidFill>
              </a:rPr>
              <a:t>and physical geography of Yeadon </a:t>
            </a:r>
            <a:r>
              <a:rPr lang="en-GB" sz="1400" dirty="0" smtClean="0">
                <a:solidFill>
                  <a:schemeClr val="bg1"/>
                </a:solidFill>
              </a:rPr>
              <a:t>compared to  </a:t>
            </a:r>
            <a:r>
              <a:rPr lang="en-GB" sz="1400" dirty="0">
                <a:solidFill>
                  <a:schemeClr val="bg1"/>
                </a:solidFill>
              </a:rPr>
              <a:t>a region of North </a:t>
            </a:r>
            <a:r>
              <a:rPr lang="en-GB" sz="1400" dirty="0" smtClean="0">
                <a:solidFill>
                  <a:schemeClr val="bg1"/>
                </a:solidFill>
              </a:rPr>
              <a:t>America and </a:t>
            </a:r>
            <a:r>
              <a:rPr lang="en-GB" sz="1400" dirty="0">
                <a:solidFill>
                  <a:schemeClr val="bg1"/>
                </a:solidFill>
              </a:rPr>
              <a:t>specifically to Brazil in South </a:t>
            </a:r>
            <a:r>
              <a:rPr lang="en-GB" sz="1400" dirty="0" smtClean="0">
                <a:solidFill>
                  <a:schemeClr val="bg1"/>
                </a:solidFill>
              </a:rPr>
              <a:t>America</a:t>
            </a:r>
            <a:endParaRPr lang="en-GB" sz="1400" b="1" u="sng" dirty="0"/>
          </a:p>
        </p:txBody>
      </p:sp>
      <p:sp>
        <p:nvSpPr>
          <p:cNvPr id="5" name="TextBox 4"/>
          <p:cNvSpPr txBox="1"/>
          <p:nvPr/>
        </p:nvSpPr>
        <p:spPr>
          <a:xfrm>
            <a:off x="3136086" y="66892"/>
            <a:ext cx="8933994" cy="6863417"/>
          </a:xfrm>
          <a:prstGeom prst="rect">
            <a:avLst/>
          </a:prstGeom>
          <a:solidFill>
            <a:schemeClr val="tx1"/>
          </a:solidFill>
        </p:spPr>
        <p:txBody>
          <a:bodyPr wrap="square" rtlCol="0">
            <a:spAutoFit/>
          </a:bodyPr>
          <a:lstStyle/>
          <a:p>
            <a:r>
              <a:rPr lang="en-GB" sz="2000" b="1" dirty="0" smtClean="0">
                <a:solidFill>
                  <a:schemeClr val="bg1"/>
                </a:solidFill>
              </a:rPr>
              <a:t>The British Isles</a:t>
            </a:r>
          </a:p>
          <a:p>
            <a:r>
              <a:rPr lang="en-GB" sz="1400" u="sng" dirty="0" smtClean="0">
                <a:solidFill>
                  <a:schemeClr val="bg1"/>
                </a:solidFill>
              </a:rPr>
              <a:t>Y1 </a:t>
            </a:r>
            <a:r>
              <a:rPr lang="en-GB" sz="1400" u="sng" dirty="0">
                <a:solidFill>
                  <a:schemeClr val="bg1"/>
                </a:solidFill>
              </a:rPr>
              <a:t>– </a:t>
            </a:r>
            <a:r>
              <a:rPr lang="en-GB" sz="1400" u="sng" dirty="0" smtClean="0">
                <a:solidFill>
                  <a:schemeClr val="bg1"/>
                </a:solidFill>
              </a:rPr>
              <a:t>Continents &amp; Oceans (Spring term)</a:t>
            </a:r>
          </a:p>
          <a:p>
            <a:pPr marL="285750" indent="-285750">
              <a:buFont typeface="Arial" panose="020B0604020202020204" pitchFamily="34" charset="0"/>
              <a:buChar char="•"/>
            </a:pPr>
            <a:r>
              <a:rPr lang="en-GB" sz="1400" dirty="0">
                <a:solidFill>
                  <a:schemeClr val="bg1"/>
                </a:solidFill>
              </a:rPr>
              <a:t>Locate the British </a:t>
            </a:r>
            <a:r>
              <a:rPr lang="en-GB" sz="1400" dirty="0" smtClean="0">
                <a:solidFill>
                  <a:schemeClr val="bg1"/>
                </a:solidFill>
              </a:rPr>
              <a:t>Isles</a:t>
            </a:r>
          </a:p>
          <a:p>
            <a:r>
              <a:rPr lang="en-GB" sz="1400" u="sng" dirty="0" smtClean="0">
                <a:solidFill>
                  <a:schemeClr val="bg1"/>
                </a:solidFill>
              </a:rPr>
              <a:t>Y2 – Beaches (Spring term)</a:t>
            </a:r>
          </a:p>
          <a:p>
            <a:pPr marL="285750" indent="-285750">
              <a:buFont typeface="Arial" panose="020B0604020202020204" pitchFamily="34" charset="0"/>
              <a:buChar char="•"/>
            </a:pPr>
            <a:r>
              <a:rPr lang="en-GB" sz="1400" dirty="0">
                <a:solidFill>
                  <a:schemeClr val="bg1"/>
                </a:solidFill>
              </a:rPr>
              <a:t>Name the 4 countries of the UK and their position on a map</a:t>
            </a:r>
          </a:p>
          <a:p>
            <a:pPr marL="285750" indent="-285750">
              <a:buFont typeface="Arial" panose="020B0604020202020204" pitchFamily="34" charset="0"/>
              <a:buChar char="•"/>
            </a:pPr>
            <a:r>
              <a:rPr lang="en-GB" sz="1400" dirty="0">
                <a:solidFill>
                  <a:schemeClr val="bg1"/>
                </a:solidFill>
              </a:rPr>
              <a:t>Name the capital cities of the UK</a:t>
            </a:r>
          </a:p>
          <a:p>
            <a:pPr marL="285750" indent="-285750">
              <a:buFont typeface="Arial" panose="020B0604020202020204" pitchFamily="34" charset="0"/>
              <a:buChar char="•"/>
            </a:pPr>
            <a:r>
              <a:rPr lang="en-GB" sz="1400" dirty="0">
                <a:solidFill>
                  <a:schemeClr val="bg1"/>
                </a:solidFill>
              </a:rPr>
              <a:t>Name the seas surrounding the </a:t>
            </a:r>
            <a:r>
              <a:rPr lang="en-GB" sz="1400" dirty="0" smtClean="0">
                <a:solidFill>
                  <a:schemeClr val="bg1"/>
                </a:solidFill>
              </a:rPr>
              <a:t>UK</a:t>
            </a:r>
          </a:p>
          <a:p>
            <a:pPr marL="285750" indent="-285750">
              <a:buFont typeface="Arial" panose="020B0604020202020204" pitchFamily="34" charset="0"/>
              <a:buChar char="•"/>
            </a:pPr>
            <a:r>
              <a:rPr lang="en-GB" sz="1400" dirty="0">
                <a:solidFill>
                  <a:schemeClr val="bg1"/>
                </a:solidFill>
              </a:rPr>
              <a:t>Use atlases and maps to find and label the countries, capital cities and seas of the </a:t>
            </a:r>
            <a:r>
              <a:rPr lang="en-GB" sz="1400" dirty="0" smtClean="0">
                <a:solidFill>
                  <a:schemeClr val="bg1"/>
                </a:solidFill>
              </a:rPr>
              <a:t>UK</a:t>
            </a:r>
          </a:p>
          <a:p>
            <a:r>
              <a:rPr lang="en-GB" sz="1400" u="sng" dirty="0">
                <a:solidFill>
                  <a:schemeClr val="bg1"/>
                </a:solidFill>
              </a:rPr>
              <a:t>Y2 – Kenyan Safari (Summer term)</a:t>
            </a:r>
          </a:p>
          <a:p>
            <a:pPr marL="285750" indent="-285750">
              <a:buFont typeface="Arial" panose="020B0604020202020204" pitchFamily="34" charset="0"/>
              <a:buChar char="•"/>
            </a:pPr>
            <a:r>
              <a:rPr lang="en-GB" sz="1400" dirty="0" smtClean="0">
                <a:solidFill>
                  <a:schemeClr val="bg1"/>
                </a:solidFill>
              </a:rPr>
              <a:t>Review </a:t>
            </a:r>
            <a:r>
              <a:rPr lang="en-GB" sz="1400" dirty="0">
                <a:solidFill>
                  <a:schemeClr val="bg1"/>
                </a:solidFill>
              </a:rPr>
              <a:t>the names the 4 countries of the UK and their position on a </a:t>
            </a:r>
            <a:r>
              <a:rPr lang="en-GB" sz="1400" dirty="0" smtClean="0">
                <a:solidFill>
                  <a:schemeClr val="bg1"/>
                </a:solidFill>
              </a:rPr>
              <a:t>map</a:t>
            </a:r>
          </a:p>
          <a:p>
            <a:r>
              <a:rPr lang="en-GB" sz="1400" u="sng" dirty="0" smtClean="0">
                <a:solidFill>
                  <a:schemeClr val="bg1"/>
                </a:solidFill>
              </a:rPr>
              <a:t>Y3 – The UK (Spring term)</a:t>
            </a:r>
          </a:p>
          <a:p>
            <a:pPr marL="285750" indent="-285750">
              <a:buFont typeface="Arial" panose="020B0604020202020204" pitchFamily="34" charset="0"/>
              <a:buChar char="•"/>
            </a:pPr>
            <a:r>
              <a:rPr lang="en-GB" sz="1400" dirty="0">
                <a:solidFill>
                  <a:schemeClr val="bg1"/>
                </a:solidFill>
              </a:rPr>
              <a:t>N</a:t>
            </a:r>
            <a:r>
              <a:rPr lang="en-GB" sz="1400" dirty="0" smtClean="0">
                <a:solidFill>
                  <a:schemeClr val="bg1"/>
                </a:solidFill>
              </a:rPr>
              <a:t>ame </a:t>
            </a:r>
            <a:r>
              <a:rPr lang="en-GB" sz="1400" dirty="0">
                <a:solidFill>
                  <a:schemeClr val="bg1"/>
                </a:solidFill>
              </a:rPr>
              <a:t>and locate counties and cities of the United Kingdom, geographical regions and their identifying human and physical characteristics, key topographical features (including hills, mountains, coasts and </a:t>
            </a:r>
            <a:r>
              <a:rPr lang="en-GB" sz="1400" dirty="0" smtClean="0">
                <a:solidFill>
                  <a:schemeClr val="bg1"/>
                </a:solidFill>
              </a:rPr>
              <a:t>rivers)</a:t>
            </a:r>
          </a:p>
          <a:p>
            <a:r>
              <a:rPr lang="en-GB" sz="1400" dirty="0" smtClean="0">
                <a:solidFill>
                  <a:schemeClr val="bg1"/>
                </a:solidFill>
              </a:rPr>
              <a:t>Human Features:</a:t>
            </a:r>
          </a:p>
          <a:p>
            <a:pPr marL="285750" indent="-285750">
              <a:buFont typeface="Arial" panose="020B0604020202020204" pitchFamily="34" charset="0"/>
              <a:buChar char="•"/>
            </a:pPr>
            <a:r>
              <a:rPr lang="en-GB" sz="1400" dirty="0">
                <a:solidFill>
                  <a:schemeClr val="bg1"/>
                </a:solidFill>
              </a:rPr>
              <a:t>The countries that make up the </a:t>
            </a:r>
            <a:r>
              <a:rPr lang="en-GB" sz="1400" dirty="0" smtClean="0">
                <a:solidFill>
                  <a:schemeClr val="bg1"/>
                </a:solidFill>
              </a:rPr>
              <a:t>UK, capital </a:t>
            </a:r>
            <a:r>
              <a:rPr lang="en-GB" sz="1400" dirty="0">
                <a:solidFill>
                  <a:schemeClr val="bg1"/>
                </a:solidFill>
              </a:rPr>
              <a:t>Cities of the countries of the UK – name and label them on a </a:t>
            </a:r>
            <a:r>
              <a:rPr lang="en-GB" sz="1400" dirty="0" smtClean="0">
                <a:solidFill>
                  <a:schemeClr val="bg1"/>
                </a:solidFill>
              </a:rPr>
              <a:t>map, name </a:t>
            </a:r>
            <a:r>
              <a:rPr lang="en-GB" sz="1400" dirty="0">
                <a:solidFill>
                  <a:schemeClr val="bg1"/>
                </a:solidFill>
              </a:rPr>
              <a:t>the seas surrounding the UK and name some of the main </a:t>
            </a:r>
            <a:r>
              <a:rPr lang="en-GB" sz="1400" dirty="0" smtClean="0">
                <a:solidFill>
                  <a:schemeClr val="bg1"/>
                </a:solidFill>
              </a:rPr>
              <a:t>rivers, know </a:t>
            </a:r>
            <a:r>
              <a:rPr lang="en-GB" sz="1400" dirty="0">
                <a:solidFill>
                  <a:schemeClr val="bg1"/>
                </a:solidFill>
              </a:rPr>
              <a:t>what a county is and find West Yorkshire on a </a:t>
            </a:r>
            <a:r>
              <a:rPr lang="en-GB" sz="1400" dirty="0" smtClean="0">
                <a:solidFill>
                  <a:schemeClr val="bg1"/>
                </a:solidFill>
              </a:rPr>
              <a:t>map, find </a:t>
            </a:r>
            <a:r>
              <a:rPr lang="en-GB" sz="1400" dirty="0">
                <a:solidFill>
                  <a:schemeClr val="bg1"/>
                </a:solidFill>
              </a:rPr>
              <a:t>London on UK and main </a:t>
            </a:r>
            <a:r>
              <a:rPr lang="en-GB" sz="1400" dirty="0" smtClean="0">
                <a:solidFill>
                  <a:schemeClr val="bg1"/>
                </a:solidFill>
              </a:rPr>
              <a:t>maps, describe </a:t>
            </a:r>
            <a:r>
              <a:rPr lang="en-GB" sz="1400" dirty="0">
                <a:solidFill>
                  <a:schemeClr val="bg1"/>
                </a:solidFill>
              </a:rPr>
              <a:t>how the UK population has changed over </a:t>
            </a:r>
            <a:r>
              <a:rPr lang="en-GB" sz="1400" dirty="0" smtClean="0">
                <a:solidFill>
                  <a:schemeClr val="bg1"/>
                </a:solidFill>
              </a:rPr>
              <a:t>time</a:t>
            </a:r>
          </a:p>
          <a:p>
            <a:r>
              <a:rPr lang="en-GB" sz="1400" dirty="0" smtClean="0">
                <a:solidFill>
                  <a:schemeClr val="bg1"/>
                </a:solidFill>
              </a:rPr>
              <a:t>Physical Features:</a:t>
            </a:r>
          </a:p>
          <a:p>
            <a:pPr marL="285750" indent="-285750">
              <a:buFont typeface="Arial" panose="020B0604020202020204" pitchFamily="34" charset="0"/>
              <a:buChar char="•"/>
            </a:pPr>
            <a:r>
              <a:rPr lang="en-GB" sz="1400" dirty="0">
                <a:solidFill>
                  <a:schemeClr val="bg1"/>
                </a:solidFill>
              </a:rPr>
              <a:t>Location of major cities – London, Edinburgh, Cardiff and </a:t>
            </a:r>
            <a:r>
              <a:rPr lang="en-GB" sz="1400" dirty="0" smtClean="0">
                <a:solidFill>
                  <a:schemeClr val="bg1"/>
                </a:solidFill>
              </a:rPr>
              <a:t>Belfast, the </a:t>
            </a:r>
            <a:r>
              <a:rPr lang="en-GB" sz="1400" dirty="0">
                <a:solidFill>
                  <a:schemeClr val="bg1"/>
                </a:solidFill>
              </a:rPr>
              <a:t>Thames, the </a:t>
            </a:r>
            <a:r>
              <a:rPr lang="en-GB" sz="1400" dirty="0" err="1" smtClean="0">
                <a:solidFill>
                  <a:schemeClr val="bg1"/>
                </a:solidFill>
              </a:rPr>
              <a:t>Aire</a:t>
            </a:r>
            <a:r>
              <a:rPr lang="en-GB" sz="1400" dirty="0" smtClean="0">
                <a:solidFill>
                  <a:schemeClr val="bg1"/>
                </a:solidFill>
              </a:rPr>
              <a:t>, the </a:t>
            </a:r>
            <a:r>
              <a:rPr lang="en-GB" sz="1400" dirty="0">
                <a:solidFill>
                  <a:schemeClr val="bg1"/>
                </a:solidFill>
              </a:rPr>
              <a:t>North Sea, the English Channel, the Irish Sea, the Atlantic </a:t>
            </a:r>
            <a:r>
              <a:rPr lang="en-GB" sz="1400" dirty="0" smtClean="0">
                <a:solidFill>
                  <a:schemeClr val="bg1"/>
                </a:solidFill>
              </a:rPr>
              <a:t>Ocean</a:t>
            </a:r>
          </a:p>
          <a:p>
            <a:r>
              <a:rPr lang="en-GB" sz="1400" u="sng" dirty="0" smtClean="0">
                <a:solidFill>
                  <a:schemeClr val="bg1"/>
                </a:solidFill>
              </a:rPr>
              <a:t>Y4 – Europe (Spring term)</a:t>
            </a:r>
          </a:p>
          <a:p>
            <a:pPr marL="285750" indent="-285750">
              <a:buFont typeface="Arial" panose="020B0604020202020204" pitchFamily="34" charset="0"/>
              <a:buChar char="•"/>
            </a:pPr>
            <a:r>
              <a:rPr lang="en-GB" sz="1400" dirty="0" smtClean="0">
                <a:solidFill>
                  <a:schemeClr val="bg1"/>
                </a:solidFill>
              </a:rPr>
              <a:t>Recap learning on the UK – continent, country, major cities, seas and Oceans</a:t>
            </a:r>
          </a:p>
          <a:p>
            <a:pPr marL="285750" indent="-285750">
              <a:buFont typeface="Arial" panose="020B0604020202020204" pitchFamily="34" charset="0"/>
              <a:buChar char="•"/>
            </a:pPr>
            <a:r>
              <a:rPr lang="en-US" sz="1400" dirty="0">
                <a:solidFill>
                  <a:schemeClr val="bg1"/>
                </a:solidFill>
              </a:rPr>
              <a:t>Locate and compare the River </a:t>
            </a:r>
            <a:r>
              <a:rPr lang="en-US" sz="1400" dirty="0" err="1">
                <a:solidFill>
                  <a:schemeClr val="bg1"/>
                </a:solidFill>
              </a:rPr>
              <a:t>Aire</a:t>
            </a:r>
            <a:r>
              <a:rPr lang="en-US" sz="1400" dirty="0">
                <a:solidFill>
                  <a:schemeClr val="bg1"/>
                </a:solidFill>
              </a:rPr>
              <a:t> in the UK to the Danube River in </a:t>
            </a:r>
            <a:r>
              <a:rPr lang="en-US" sz="1400" dirty="0" smtClean="0">
                <a:solidFill>
                  <a:schemeClr val="bg1"/>
                </a:solidFill>
              </a:rPr>
              <a:t>Europe</a:t>
            </a:r>
            <a:endParaRPr lang="en-US" sz="1400" dirty="0">
              <a:solidFill>
                <a:schemeClr val="bg1"/>
              </a:solidFill>
            </a:endParaRPr>
          </a:p>
          <a:p>
            <a:r>
              <a:rPr lang="en-GB" sz="1400" u="sng" dirty="0">
                <a:solidFill>
                  <a:schemeClr val="bg1"/>
                </a:solidFill>
              </a:rPr>
              <a:t>Y5 – Asia (Spring term)</a:t>
            </a:r>
          </a:p>
          <a:p>
            <a:pPr marL="285750" indent="-285750">
              <a:buFont typeface="Arial" panose="020B0604020202020204" pitchFamily="34" charset="0"/>
              <a:buChar char="•"/>
            </a:pPr>
            <a:r>
              <a:rPr lang="en-GB" sz="1400" dirty="0">
                <a:solidFill>
                  <a:schemeClr val="bg1"/>
                </a:solidFill>
              </a:rPr>
              <a:t>Human and physical geography of Yeadon compared to a village in India – </a:t>
            </a:r>
            <a:r>
              <a:rPr lang="en-GB" sz="1400" dirty="0" err="1">
                <a:solidFill>
                  <a:schemeClr val="bg1"/>
                </a:solidFill>
              </a:rPr>
              <a:t>Chembakolli</a:t>
            </a:r>
            <a:endParaRPr lang="en-GB" sz="1400" dirty="0">
              <a:solidFill>
                <a:schemeClr val="bg1"/>
              </a:solidFill>
            </a:endParaRPr>
          </a:p>
          <a:p>
            <a:r>
              <a:rPr lang="en-GB" sz="1400" u="sng" dirty="0">
                <a:solidFill>
                  <a:schemeClr val="bg1"/>
                </a:solidFill>
              </a:rPr>
              <a:t>Y6 – The Americas (Spring term)</a:t>
            </a:r>
          </a:p>
          <a:p>
            <a:pPr marL="285750" indent="-285750">
              <a:buFont typeface="Arial" panose="020B0604020202020204" pitchFamily="34" charset="0"/>
              <a:buChar char="•"/>
            </a:pPr>
            <a:r>
              <a:rPr lang="en-GB" sz="1400" dirty="0">
                <a:solidFill>
                  <a:schemeClr val="bg1"/>
                </a:solidFill>
              </a:rPr>
              <a:t>Human and physical geography of Yeadon compared to  a region of North America and specifically to Brazil in South </a:t>
            </a:r>
            <a:r>
              <a:rPr lang="en-GB" sz="1400" dirty="0" smtClean="0">
                <a:solidFill>
                  <a:schemeClr val="bg1"/>
                </a:solidFill>
              </a:rPr>
              <a:t>America</a:t>
            </a:r>
            <a:endParaRPr lang="en-GB" sz="1400" b="1" u="sng" dirty="0"/>
          </a:p>
        </p:txBody>
      </p:sp>
    </p:spTree>
    <p:extLst>
      <p:ext uri="{BB962C8B-B14F-4D97-AF65-F5344CB8AC3E}">
        <p14:creationId xmlns:p14="http://schemas.microsoft.com/office/powerpoint/2010/main" val="3583498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7464424" cy="707886"/>
          </a:xfrm>
          <a:prstGeom prst="rect">
            <a:avLst/>
          </a:prstGeom>
          <a:noFill/>
        </p:spPr>
        <p:txBody>
          <a:bodyPr wrap="square" rtlCol="0">
            <a:spAutoFit/>
          </a:bodyPr>
          <a:lstStyle/>
          <a:p>
            <a:r>
              <a:rPr lang="en-GB" sz="4000" b="1" dirty="0" smtClean="0"/>
              <a:t>Themes:</a:t>
            </a:r>
            <a:endParaRPr lang="en-GB" sz="4000" b="1" dirty="0"/>
          </a:p>
        </p:txBody>
      </p:sp>
      <p:sp>
        <p:nvSpPr>
          <p:cNvPr id="8" name="TextBox 7"/>
          <p:cNvSpPr txBox="1"/>
          <p:nvPr/>
        </p:nvSpPr>
        <p:spPr>
          <a:xfrm>
            <a:off x="266610" y="1096935"/>
            <a:ext cx="4166053" cy="3847207"/>
          </a:xfrm>
          <a:prstGeom prst="rect">
            <a:avLst/>
          </a:prstGeom>
          <a:solidFill>
            <a:schemeClr val="tx1"/>
          </a:solidFill>
        </p:spPr>
        <p:txBody>
          <a:bodyPr wrap="square" rtlCol="0">
            <a:spAutoFit/>
          </a:bodyPr>
          <a:lstStyle/>
          <a:p>
            <a:r>
              <a:rPr lang="en-GB" sz="2000" b="1" dirty="0" smtClean="0">
                <a:solidFill>
                  <a:schemeClr val="bg1"/>
                </a:solidFill>
              </a:rPr>
              <a:t>The Equator</a:t>
            </a:r>
          </a:p>
          <a:p>
            <a:r>
              <a:rPr lang="en-GB" sz="1400" u="sng" dirty="0">
                <a:solidFill>
                  <a:schemeClr val="bg1"/>
                </a:solidFill>
              </a:rPr>
              <a:t>Y1 – Continents &amp; Oceans (Spring term)</a:t>
            </a:r>
          </a:p>
          <a:p>
            <a:pPr marL="285750" indent="-285750">
              <a:buFont typeface="Arial" panose="020B0604020202020204" pitchFamily="34" charset="0"/>
              <a:buChar char="•"/>
            </a:pPr>
            <a:r>
              <a:rPr lang="en-GB" sz="1400" dirty="0">
                <a:solidFill>
                  <a:schemeClr val="bg1"/>
                </a:solidFill>
              </a:rPr>
              <a:t>Identify the equator and where hot and cold continents are</a:t>
            </a:r>
            <a:r>
              <a:rPr lang="en-GB" sz="1400" dirty="0" smtClean="0">
                <a:solidFill>
                  <a:schemeClr val="bg1"/>
                </a:solidFill>
              </a:rPr>
              <a:t>. Learn that the Equator is an imaginary circle around the Earth dividing it in two parts: the Northern and Southern Hemisphere.  It is the hottest part of the world.</a:t>
            </a:r>
            <a:endParaRPr lang="en-GB" sz="1400" dirty="0">
              <a:solidFill>
                <a:schemeClr val="bg1"/>
              </a:solidFill>
            </a:endParaRPr>
          </a:p>
          <a:p>
            <a:r>
              <a:rPr lang="en-GB" sz="1400" u="sng" dirty="0" smtClean="0">
                <a:solidFill>
                  <a:schemeClr val="bg1"/>
                </a:solidFill>
              </a:rPr>
              <a:t>Y2 </a:t>
            </a:r>
            <a:r>
              <a:rPr lang="en-GB" sz="1400" u="sng" dirty="0">
                <a:solidFill>
                  <a:schemeClr val="bg1"/>
                </a:solidFill>
              </a:rPr>
              <a:t>– Kenyan Safari (Summer term</a:t>
            </a:r>
            <a:r>
              <a:rPr lang="en-GB" sz="1400" u="sng" dirty="0" smtClean="0">
                <a:solidFill>
                  <a:schemeClr val="bg1"/>
                </a:solidFill>
              </a:rPr>
              <a:t>)</a:t>
            </a:r>
          </a:p>
          <a:p>
            <a:pPr marL="285750" indent="-285750">
              <a:buFont typeface="Arial" panose="020B0604020202020204" pitchFamily="34" charset="0"/>
              <a:buChar char="•"/>
            </a:pPr>
            <a:r>
              <a:rPr lang="en-GB" sz="1400" dirty="0">
                <a:solidFill>
                  <a:schemeClr val="bg1"/>
                </a:solidFill>
              </a:rPr>
              <a:t>Know that Kenya is close to the equator and that this makes it very hot </a:t>
            </a:r>
            <a:r>
              <a:rPr lang="en-GB" sz="1400" dirty="0" smtClean="0">
                <a:solidFill>
                  <a:schemeClr val="bg1"/>
                </a:solidFill>
              </a:rPr>
              <a:t>there</a:t>
            </a:r>
          </a:p>
          <a:p>
            <a:r>
              <a:rPr lang="en-GB" sz="1400" u="sng" dirty="0" smtClean="0">
                <a:solidFill>
                  <a:schemeClr val="bg1"/>
                </a:solidFill>
              </a:rPr>
              <a:t>Y6 – The Americas (Spring term)</a:t>
            </a:r>
          </a:p>
          <a:p>
            <a:pPr marL="285750" indent="-285750">
              <a:buFont typeface="Arial" panose="020B0604020202020204" pitchFamily="34" charset="0"/>
              <a:buChar char="•"/>
            </a:pPr>
            <a:r>
              <a:rPr lang="en-GB" sz="1400" dirty="0">
                <a:solidFill>
                  <a:schemeClr val="bg1"/>
                </a:solidFill>
              </a:rPr>
              <a:t>identify the position and significance of latitude, longitude, Equator, Northern Hemisphere, Southern Hemisphere, the Tropics of Cancer and Capricorn, Arctic and Antarctic </a:t>
            </a:r>
            <a:r>
              <a:rPr lang="en-GB" sz="1400" dirty="0" smtClean="0">
                <a:solidFill>
                  <a:schemeClr val="bg1"/>
                </a:solidFill>
              </a:rPr>
              <a:t>Circle</a:t>
            </a:r>
          </a:p>
        </p:txBody>
      </p:sp>
      <p:sp>
        <p:nvSpPr>
          <p:cNvPr id="6" name="TextBox 5"/>
          <p:cNvSpPr txBox="1"/>
          <p:nvPr/>
        </p:nvSpPr>
        <p:spPr>
          <a:xfrm>
            <a:off x="4894217" y="121576"/>
            <a:ext cx="7210697" cy="6647974"/>
          </a:xfrm>
          <a:prstGeom prst="rect">
            <a:avLst/>
          </a:prstGeom>
          <a:solidFill>
            <a:schemeClr val="tx1"/>
          </a:solidFill>
        </p:spPr>
        <p:txBody>
          <a:bodyPr wrap="square" rtlCol="0">
            <a:spAutoFit/>
          </a:bodyPr>
          <a:lstStyle/>
          <a:p>
            <a:r>
              <a:rPr lang="en-GB" sz="2000" b="1" dirty="0" smtClean="0">
                <a:solidFill>
                  <a:schemeClr val="bg1"/>
                </a:solidFill>
              </a:rPr>
              <a:t>Continents &amp; Oceans</a:t>
            </a:r>
          </a:p>
          <a:p>
            <a:r>
              <a:rPr lang="en-GB" sz="1400" u="sng" dirty="0" smtClean="0">
                <a:solidFill>
                  <a:schemeClr val="bg1"/>
                </a:solidFill>
              </a:rPr>
              <a:t>Y1 </a:t>
            </a:r>
            <a:r>
              <a:rPr lang="en-GB" sz="1400" u="sng" dirty="0">
                <a:solidFill>
                  <a:schemeClr val="bg1"/>
                </a:solidFill>
              </a:rPr>
              <a:t>– </a:t>
            </a:r>
            <a:r>
              <a:rPr lang="en-GB" sz="1400" u="sng" dirty="0" smtClean="0">
                <a:solidFill>
                  <a:schemeClr val="bg1"/>
                </a:solidFill>
              </a:rPr>
              <a:t>Continents &amp; Oceans (Spring term)</a:t>
            </a:r>
          </a:p>
          <a:p>
            <a:pPr marL="342900" indent="-342900">
              <a:buFont typeface="Arial" panose="020B0604020202020204" pitchFamily="34" charset="0"/>
              <a:buChar char="•"/>
            </a:pPr>
            <a:r>
              <a:rPr lang="en-GB" sz="1400" dirty="0" smtClean="0">
                <a:solidFill>
                  <a:schemeClr val="bg1"/>
                </a:solidFill>
              </a:rPr>
              <a:t>Name the </a:t>
            </a:r>
            <a:r>
              <a:rPr lang="en-GB" sz="1400" dirty="0">
                <a:solidFill>
                  <a:schemeClr val="bg1"/>
                </a:solidFill>
              </a:rPr>
              <a:t>seven continents and five oceans and </a:t>
            </a:r>
            <a:r>
              <a:rPr lang="en-GB" sz="1400" dirty="0" smtClean="0">
                <a:solidFill>
                  <a:schemeClr val="bg1"/>
                </a:solidFill>
              </a:rPr>
              <a:t>locate </a:t>
            </a:r>
            <a:r>
              <a:rPr lang="en-GB" sz="1400" dirty="0">
                <a:solidFill>
                  <a:schemeClr val="bg1"/>
                </a:solidFill>
              </a:rPr>
              <a:t>them on a map of the </a:t>
            </a:r>
            <a:r>
              <a:rPr lang="en-GB" sz="1400" dirty="0" smtClean="0">
                <a:solidFill>
                  <a:schemeClr val="bg1"/>
                </a:solidFill>
              </a:rPr>
              <a:t>world</a:t>
            </a:r>
          </a:p>
          <a:p>
            <a:r>
              <a:rPr lang="en-GB" sz="1400" u="sng" dirty="0" smtClean="0">
                <a:solidFill>
                  <a:schemeClr val="bg1"/>
                </a:solidFill>
              </a:rPr>
              <a:t>Y2 – Beaches (Spring term)</a:t>
            </a:r>
          </a:p>
          <a:p>
            <a:pPr marL="285750" indent="-285750">
              <a:buFont typeface="Arial" panose="020B0604020202020204" pitchFamily="34" charset="0"/>
              <a:buChar char="•"/>
            </a:pPr>
            <a:r>
              <a:rPr lang="en-GB" sz="1400" dirty="0">
                <a:solidFill>
                  <a:schemeClr val="bg1"/>
                </a:solidFill>
              </a:rPr>
              <a:t>Use maps and atlases to find and label the continents and oceans of the </a:t>
            </a:r>
            <a:r>
              <a:rPr lang="en-GB" sz="1400" dirty="0" smtClean="0">
                <a:solidFill>
                  <a:schemeClr val="bg1"/>
                </a:solidFill>
              </a:rPr>
              <a:t>world</a:t>
            </a:r>
          </a:p>
          <a:p>
            <a:r>
              <a:rPr lang="en-GB" sz="1400" u="sng" dirty="0">
                <a:solidFill>
                  <a:schemeClr val="bg1"/>
                </a:solidFill>
              </a:rPr>
              <a:t>Y2 – Kenyan Safari (Summer term</a:t>
            </a:r>
            <a:r>
              <a:rPr lang="en-GB" sz="1400" u="sng" dirty="0" smtClean="0">
                <a:solidFill>
                  <a:schemeClr val="bg1"/>
                </a:solidFill>
              </a:rPr>
              <a:t>)</a:t>
            </a:r>
            <a:endParaRPr lang="en-GB" sz="1400" dirty="0">
              <a:solidFill>
                <a:schemeClr val="bg1"/>
              </a:solidFill>
            </a:endParaRPr>
          </a:p>
          <a:p>
            <a:pPr marL="285750" indent="-285750">
              <a:buFont typeface="Arial" panose="020B0604020202020204" pitchFamily="34" charset="0"/>
              <a:buChar char="•"/>
            </a:pPr>
            <a:r>
              <a:rPr lang="en-GB" sz="1400" dirty="0">
                <a:solidFill>
                  <a:schemeClr val="bg1"/>
                </a:solidFill>
              </a:rPr>
              <a:t>Review the names and locations of the continents and </a:t>
            </a:r>
            <a:r>
              <a:rPr lang="en-GB" sz="1400" dirty="0" smtClean="0">
                <a:solidFill>
                  <a:schemeClr val="bg1"/>
                </a:solidFill>
              </a:rPr>
              <a:t>oceans</a:t>
            </a:r>
          </a:p>
          <a:p>
            <a:pPr marL="285750" indent="-285750">
              <a:buFont typeface="Arial" panose="020B0604020202020204" pitchFamily="34" charset="0"/>
              <a:buChar char="•"/>
            </a:pPr>
            <a:r>
              <a:rPr lang="en-GB" sz="1400" dirty="0" smtClean="0">
                <a:solidFill>
                  <a:schemeClr val="bg1"/>
                </a:solidFill>
              </a:rPr>
              <a:t>Know that Kenya is located in Africa </a:t>
            </a:r>
          </a:p>
          <a:p>
            <a:pPr marL="285750" indent="-285750">
              <a:buFont typeface="Arial" panose="020B0604020202020204" pitchFamily="34" charset="0"/>
              <a:buChar char="•"/>
            </a:pPr>
            <a:r>
              <a:rPr lang="en-GB" sz="1400" dirty="0">
                <a:solidFill>
                  <a:schemeClr val="bg1"/>
                </a:solidFill>
              </a:rPr>
              <a:t>Know that Kenya is has a long coast on the Indian </a:t>
            </a:r>
            <a:r>
              <a:rPr lang="en-GB" sz="1400" dirty="0" smtClean="0">
                <a:solidFill>
                  <a:schemeClr val="bg1"/>
                </a:solidFill>
              </a:rPr>
              <a:t>Ocean</a:t>
            </a:r>
          </a:p>
          <a:p>
            <a:r>
              <a:rPr lang="en-GB" sz="1400" u="sng" dirty="0" smtClean="0">
                <a:solidFill>
                  <a:schemeClr val="bg1"/>
                </a:solidFill>
              </a:rPr>
              <a:t>Y3 – The UK (Spring term)</a:t>
            </a:r>
          </a:p>
          <a:p>
            <a:pPr marL="285750" indent="-285750">
              <a:buFont typeface="Arial" panose="020B0604020202020204" pitchFamily="34" charset="0"/>
              <a:buChar char="•"/>
            </a:pPr>
            <a:r>
              <a:rPr lang="en-GB" sz="1400" dirty="0" smtClean="0">
                <a:solidFill>
                  <a:schemeClr val="bg1"/>
                </a:solidFill>
              </a:rPr>
              <a:t>Know that the UK is part of Europe</a:t>
            </a:r>
          </a:p>
          <a:p>
            <a:pPr marL="285750" indent="-285750">
              <a:buFont typeface="Arial" panose="020B0604020202020204" pitchFamily="34" charset="0"/>
              <a:buChar char="•"/>
            </a:pPr>
            <a:r>
              <a:rPr lang="en-GB" sz="1400" dirty="0" smtClean="0">
                <a:solidFill>
                  <a:schemeClr val="bg1"/>
                </a:solidFill>
              </a:rPr>
              <a:t>Locate, using maps, the major cities of the UK</a:t>
            </a:r>
          </a:p>
          <a:p>
            <a:pPr marL="285750" indent="-285750">
              <a:buFont typeface="Arial" panose="020B0604020202020204" pitchFamily="34" charset="0"/>
              <a:buChar char="•"/>
            </a:pPr>
            <a:r>
              <a:rPr lang="en-GB" sz="1400" dirty="0" smtClean="0">
                <a:solidFill>
                  <a:schemeClr val="bg1"/>
                </a:solidFill>
              </a:rPr>
              <a:t>Physical features of the UK – the Atlantic Ocean</a:t>
            </a:r>
          </a:p>
          <a:p>
            <a:r>
              <a:rPr lang="en-GB" sz="1400" u="sng" dirty="0" smtClean="0">
                <a:solidFill>
                  <a:schemeClr val="bg1"/>
                </a:solidFill>
              </a:rPr>
              <a:t>Y4 – Europe (Spring term)</a:t>
            </a:r>
          </a:p>
          <a:p>
            <a:pPr marL="285750" indent="-285750">
              <a:buFont typeface="Arial" panose="020B0604020202020204" pitchFamily="34" charset="0"/>
              <a:buChar char="•"/>
            </a:pPr>
            <a:r>
              <a:rPr lang="en-GB" sz="1400" dirty="0" smtClean="0">
                <a:solidFill>
                  <a:schemeClr val="bg1"/>
                </a:solidFill>
              </a:rPr>
              <a:t>Locate</a:t>
            </a:r>
            <a:r>
              <a:rPr lang="en-GB" sz="1400" dirty="0">
                <a:solidFill>
                  <a:schemeClr val="bg1"/>
                </a:solidFill>
              </a:rPr>
              <a:t>, using maps,  the countries and major cities of Europe (including the location of Russia</a:t>
            </a:r>
            <a:r>
              <a:rPr lang="en-GB" sz="1400" dirty="0" smtClean="0">
                <a:solidFill>
                  <a:schemeClr val="bg1"/>
                </a:solidFill>
              </a:rPr>
              <a:t>)</a:t>
            </a:r>
          </a:p>
          <a:p>
            <a:pPr marL="285750" indent="-285750">
              <a:buFont typeface="Arial" panose="020B0604020202020204" pitchFamily="34" charset="0"/>
              <a:buChar char="•"/>
            </a:pPr>
            <a:r>
              <a:rPr lang="en-GB" sz="1400" dirty="0" smtClean="0">
                <a:solidFill>
                  <a:schemeClr val="bg1"/>
                </a:solidFill>
              </a:rPr>
              <a:t>Recap understanding of a continent</a:t>
            </a:r>
          </a:p>
          <a:p>
            <a:pPr marL="285750" indent="-285750">
              <a:buFont typeface="Arial" panose="020B0604020202020204" pitchFamily="34" charset="0"/>
              <a:buChar char="•"/>
            </a:pPr>
            <a:r>
              <a:rPr lang="en-US" sz="1400" dirty="0">
                <a:solidFill>
                  <a:schemeClr val="bg1"/>
                </a:solidFill>
              </a:rPr>
              <a:t>The countries and major cities that make up Europe (locate and label</a:t>
            </a:r>
            <a:r>
              <a:rPr lang="en-US" sz="1400" dirty="0" smtClean="0">
                <a:solidFill>
                  <a:schemeClr val="bg1"/>
                </a:solidFill>
              </a:rPr>
              <a:t>)</a:t>
            </a:r>
          </a:p>
          <a:p>
            <a:pPr marL="285750" indent="-285750">
              <a:buFont typeface="Arial" panose="020B0604020202020204" pitchFamily="34" charset="0"/>
              <a:buChar char="•"/>
            </a:pPr>
            <a:r>
              <a:rPr lang="en-US" sz="1400" dirty="0">
                <a:solidFill>
                  <a:schemeClr val="bg1"/>
                </a:solidFill>
              </a:rPr>
              <a:t>The seas and oceans that surround </a:t>
            </a:r>
            <a:r>
              <a:rPr lang="en-US" sz="1400" dirty="0" smtClean="0">
                <a:solidFill>
                  <a:schemeClr val="bg1"/>
                </a:solidFill>
              </a:rPr>
              <a:t>Europe</a:t>
            </a:r>
          </a:p>
          <a:p>
            <a:r>
              <a:rPr lang="en-US" sz="1400" u="sng" dirty="0" smtClean="0">
                <a:solidFill>
                  <a:schemeClr val="bg1"/>
                </a:solidFill>
              </a:rPr>
              <a:t>Y5 – Asia (Spring term)</a:t>
            </a:r>
          </a:p>
          <a:p>
            <a:pPr marL="285750" indent="-285750">
              <a:buFont typeface="Arial" panose="020B0604020202020204" pitchFamily="34" charset="0"/>
              <a:buChar char="•"/>
            </a:pPr>
            <a:r>
              <a:rPr lang="en-GB" sz="1400" dirty="0" smtClean="0">
                <a:solidFill>
                  <a:schemeClr val="bg1"/>
                </a:solidFill>
              </a:rPr>
              <a:t>Locate</a:t>
            </a:r>
            <a:r>
              <a:rPr lang="en-GB" sz="1400" dirty="0">
                <a:solidFill>
                  <a:schemeClr val="bg1"/>
                </a:solidFill>
              </a:rPr>
              <a:t>, using maps,  the countries and major cities of </a:t>
            </a:r>
            <a:r>
              <a:rPr lang="en-GB" sz="1400" dirty="0" smtClean="0">
                <a:solidFill>
                  <a:schemeClr val="bg1"/>
                </a:solidFill>
              </a:rPr>
              <a:t>Asia</a:t>
            </a:r>
          </a:p>
          <a:p>
            <a:pPr marL="285750" indent="-285750">
              <a:buFont typeface="Arial" panose="020B0604020202020204" pitchFamily="34" charset="0"/>
              <a:buChar char="•"/>
            </a:pPr>
            <a:r>
              <a:rPr lang="en-GB" sz="1400" dirty="0" smtClean="0">
                <a:solidFill>
                  <a:schemeClr val="bg1"/>
                </a:solidFill>
              </a:rPr>
              <a:t>Asia </a:t>
            </a:r>
            <a:r>
              <a:rPr lang="en-GB" sz="1400" dirty="0">
                <a:solidFill>
                  <a:schemeClr val="bg1"/>
                </a:solidFill>
              </a:rPr>
              <a:t>is bounded by the Arctic Ocean to the north, the Pacific Ocean to the east, the Indian Ocean to the south, </a:t>
            </a:r>
            <a:endParaRPr lang="en-GB" sz="1400" dirty="0" smtClean="0">
              <a:solidFill>
                <a:schemeClr val="bg1"/>
              </a:solidFill>
            </a:endParaRPr>
          </a:p>
          <a:p>
            <a:r>
              <a:rPr lang="en-GB" sz="1400" u="sng" dirty="0" smtClean="0">
                <a:solidFill>
                  <a:schemeClr val="bg1"/>
                </a:solidFill>
              </a:rPr>
              <a:t>Y6 – The Americas (Spring term)</a:t>
            </a:r>
          </a:p>
          <a:p>
            <a:pPr marL="285750" indent="-285750">
              <a:buFont typeface="Arial" panose="020B0604020202020204" pitchFamily="34" charset="0"/>
              <a:buChar char="•"/>
            </a:pPr>
            <a:r>
              <a:rPr lang="en-GB" sz="1400" dirty="0" smtClean="0">
                <a:solidFill>
                  <a:schemeClr val="bg1"/>
                </a:solidFill>
              </a:rPr>
              <a:t>Locate</a:t>
            </a:r>
            <a:r>
              <a:rPr lang="en-GB" sz="1400" dirty="0">
                <a:solidFill>
                  <a:schemeClr val="bg1"/>
                </a:solidFill>
              </a:rPr>
              <a:t>, using maps,  the countries and major cities of North and South </a:t>
            </a:r>
            <a:r>
              <a:rPr lang="en-GB" sz="1400" dirty="0" smtClean="0">
                <a:solidFill>
                  <a:schemeClr val="bg1"/>
                </a:solidFill>
              </a:rPr>
              <a:t>America</a:t>
            </a:r>
          </a:p>
          <a:p>
            <a:pPr marL="285750" indent="-285750">
              <a:buFont typeface="Arial" panose="020B0604020202020204" pitchFamily="34" charset="0"/>
              <a:buChar char="•"/>
            </a:pPr>
            <a:r>
              <a:rPr lang="en-GB" sz="1400" dirty="0">
                <a:solidFill>
                  <a:schemeClr val="bg1"/>
                </a:solidFill>
              </a:rPr>
              <a:t>The Panama Canal - linking the Atlantic and Pacific </a:t>
            </a:r>
            <a:r>
              <a:rPr lang="en-GB" sz="1400" dirty="0" smtClean="0">
                <a:solidFill>
                  <a:schemeClr val="bg1"/>
                </a:solidFill>
              </a:rPr>
              <a:t>Oceans</a:t>
            </a:r>
          </a:p>
        </p:txBody>
      </p:sp>
    </p:spTree>
    <p:extLst>
      <p:ext uri="{BB962C8B-B14F-4D97-AF65-F5344CB8AC3E}">
        <p14:creationId xmlns:p14="http://schemas.microsoft.com/office/powerpoint/2010/main" val="669009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7464424" cy="707886"/>
          </a:xfrm>
          <a:prstGeom prst="rect">
            <a:avLst/>
          </a:prstGeom>
          <a:noFill/>
        </p:spPr>
        <p:txBody>
          <a:bodyPr wrap="square" rtlCol="0">
            <a:spAutoFit/>
          </a:bodyPr>
          <a:lstStyle/>
          <a:p>
            <a:r>
              <a:rPr lang="en-GB" sz="4000" b="1" dirty="0" smtClean="0"/>
              <a:t>Themes:</a:t>
            </a:r>
            <a:endParaRPr lang="en-GB" sz="4000" b="1" dirty="0"/>
          </a:p>
        </p:txBody>
      </p:sp>
      <p:sp>
        <p:nvSpPr>
          <p:cNvPr id="8" name="TextBox 7"/>
          <p:cNvSpPr txBox="1"/>
          <p:nvPr/>
        </p:nvSpPr>
        <p:spPr>
          <a:xfrm>
            <a:off x="368935" y="826970"/>
            <a:ext cx="5387431" cy="5755422"/>
          </a:xfrm>
          <a:prstGeom prst="rect">
            <a:avLst/>
          </a:prstGeom>
          <a:solidFill>
            <a:schemeClr val="tx1"/>
          </a:solidFill>
        </p:spPr>
        <p:txBody>
          <a:bodyPr wrap="square" rtlCol="0">
            <a:spAutoFit/>
          </a:bodyPr>
          <a:lstStyle/>
          <a:p>
            <a:r>
              <a:rPr lang="en-GB" sz="2000" b="1" dirty="0" smtClean="0">
                <a:solidFill>
                  <a:schemeClr val="bg1"/>
                </a:solidFill>
              </a:rPr>
              <a:t>Mountains</a:t>
            </a:r>
          </a:p>
          <a:p>
            <a:r>
              <a:rPr lang="en-GB" sz="1400" u="sng" dirty="0" smtClean="0">
                <a:solidFill>
                  <a:schemeClr val="bg1"/>
                </a:solidFill>
              </a:rPr>
              <a:t>Y2 – Kenyan Safari (Summer term)</a:t>
            </a:r>
          </a:p>
          <a:p>
            <a:pPr marL="342900" indent="-342900">
              <a:buFont typeface="Arial" panose="020B0604020202020204" pitchFamily="34" charset="0"/>
              <a:buChar char="•"/>
            </a:pPr>
            <a:r>
              <a:rPr lang="en-GB" sz="1200" dirty="0" smtClean="0">
                <a:solidFill>
                  <a:schemeClr val="bg1"/>
                </a:solidFill>
              </a:rPr>
              <a:t>Know that </a:t>
            </a:r>
            <a:r>
              <a:rPr lang="en-GB" sz="1200" b="1" dirty="0" smtClean="0">
                <a:solidFill>
                  <a:schemeClr val="bg1"/>
                </a:solidFill>
              </a:rPr>
              <a:t>Mount Kenya </a:t>
            </a:r>
            <a:r>
              <a:rPr lang="en-GB" sz="1200" dirty="0" smtClean="0">
                <a:solidFill>
                  <a:schemeClr val="bg1"/>
                </a:solidFill>
              </a:rPr>
              <a:t>is the tallest Mountain in Kenya</a:t>
            </a:r>
          </a:p>
          <a:p>
            <a:r>
              <a:rPr lang="en-GB" sz="1400" u="sng" dirty="0" smtClean="0">
                <a:solidFill>
                  <a:schemeClr val="bg1"/>
                </a:solidFill>
              </a:rPr>
              <a:t>Y3 </a:t>
            </a:r>
            <a:r>
              <a:rPr lang="en-GB" sz="1400" u="sng" dirty="0">
                <a:solidFill>
                  <a:schemeClr val="bg1"/>
                </a:solidFill>
              </a:rPr>
              <a:t>– </a:t>
            </a:r>
            <a:r>
              <a:rPr lang="en-GB" sz="1400" u="sng" dirty="0" smtClean="0">
                <a:solidFill>
                  <a:schemeClr val="bg1"/>
                </a:solidFill>
              </a:rPr>
              <a:t>The UK – Mountains (Spring term)</a:t>
            </a:r>
            <a:endParaRPr lang="en-GB" sz="1400" u="sng" dirty="0">
              <a:solidFill>
                <a:schemeClr val="bg1"/>
              </a:solidFill>
            </a:endParaRPr>
          </a:p>
          <a:p>
            <a:pPr marL="285750" indent="-285750">
              <a:buFont typeface="Arial" panose="020B0604020202020204" pitchFamily="34" charset="0"/>
              <a:buChar char="•"/>
            </a:pPr>
            <a:r>
              <a:rPr lang="en-GB" sz="1400" dirty="0" smtClean="0">
                <a:solidFill>
                  <a:schemeClr val="bg1"/>
                </a:solidFill>
              </a:rPr>
              <a:t>Know different types of mountains and how they are formed</a:t>
            </a:r>
          </a:p>
          <a:p>
            <a:pPr marL="285750" indent="-285750">
              <a:buFont typeface="Arial" panose="020B0604020202020204" pitchFamily="34" charset="0"/>
              <a:buChar char="•"/>
            </a:pPr>
            <a:r>
              <a:rPr lang="en-GB" sz="1400" dirty="0" smtClean="0">
                <a:solidFill>
                  <a:schemeClr val="bg1"/>
                </a:solidFill>
              </a:rPr>
              <a:t>The study of physical geography of a mountainous region of the United Kingdom and a mountainous region within Europe</a:t>
            </a:r>
          </a:p>
          <a:p>
            <a:pPr marL="285750" indent="-285750">
              <a:buFont typeface="Arial" panose="020B0604020202020204" pitchFamily="34" charset="0"/>
              <a:buChar char="•"/>
            </a:pPr>
            <a:r>
              <a:rPr lang="en-GB" sz="1400" dirty="0" smtClean="0">
                <a:solidFill>
                  <a:schemeClr val="bg1"/>
                </a:solidFill>
              </a:rPr>
              <a:t>Know the names of the highest peaks in Scotland, Wales and England and the closest mountains to Yeadon (</a:t>
            </a:r>
            <a:r>
              <a:rPr lang="en-GB" sz="1400" dirty="0">
                <a:solidFill>
                  <a:schemeClr val="bg1"/>
                </a:solidFill>
              </a:rPr>
              <a:t>The Scottish </a:t>
            </a:r>
            <a:r>
              <a:rPr lang="en-GB" sz="1400" dirty="0" smtClean="0">
                <a:solidFill>
                  <a:schemeClr val="bg1"/>
                </a:solidFill>
              </a:rPr>
              <a:t>Highlands, Snowdonia, The Pennines, The </a:t>
            </a:r>
            <a:r>
              <a:rPr lang="en-GB" sz="1400" dirty="0">
                <a:solidFill>
                  <a:schemeClr val="bg1"/>
                </a:solidFill>
              </a:rPr>
              <a:t>Lake </a:t>
            </a:r>
            <a:r>
              <a:rPr lang="en-GB" sz="1400" dirty="0" smtClean="0">
                <a:solidFill>
                  <a:schemeClr val="bg1"/>
                </a:solidFill>
              </a:rPr>
              <a:t>District, Ben Nevis, Snowdon, Scafell Pike, The Alps, Mont Blanc)</a:t>
            </a:r>
          </a:p>
          <a:p>
            <a:pPr marL="285750" indent="-285750">
              <a:buFont typeface="Arial" panose="020B0604020202020204" pitchFamily="34" charset="0"/>
              <a:buChar char="•"/>
            </a:pPr>
            <a:r>
              <a:rPr lang="en-GB" sz="1400" dirty="0" smtClean="0">
                <a:solidFill>
                  <a:schemeClr val="bg1"/>
                </a:solidFill>
              </a:rPr>
              <a:t>Compare mountains of the UK to those in continental Europe (The </a:t>
            </a:r>
            <a:r>
              <a:rPr lang="en-GB" sz="1400" dirty="0">
                <a:solidFill>
                  <a:schemeClr val="bg1"/>
                </a:solidFill>
              </a:rPr>
              <a:t>French, Italian, Austrian and Swiss </a:t>
            </a:r>
            <a:r>
              <a:rPr lang="en-GB" sz="1400" dirty="0" smtClean="0">
                <a:solidFill>
                  <a:schemeClr val="bg1"/>
                </a:solidFill>
              </a:rPr>
              <a:t>Alps)</a:t>
            </a:r>
          </a:p>
          <a:p>
            <a:r>
              <a:rPr lang="en-GB" sz="1400" u="sng" dirty="0" smtClean="0">
                <a:solidFill>
                  <a:schemeClr val="bg1"/>
                </a:solidFill>
              </a:rPr>
              <a:t>Y4 </a:t>
            </a:r>
            <a:r>
              <a:rPr lang="en-GB" sz="1400" u="sng" dirty="0">
                <a:solidFill>
                  <a:schemeClr val="bg1"/>
                </a:solidFill>
              </a:rPr>
              <a:t>– </a:t>
            </a:r>
            <a:r>
              <a:rPr lang="en-GB" sz="1400" u="sng" dirty="0" smtClean="0">
                <a:solidFill>
                  <a:schemeClr val="bg1"/>
                </a:solidFill>
              </a:rPr>
              <a:t>Europe – Rivers (Spring </a:t>
            </a:r>
            <a:r>
              <a:rPr lang="en-GB" sz="1400" u="sng" dirty="0">
                <a:solidFill>
                  <a:schemeClr val="bg1"/>
                </a:solidFill>
              </a:rPr>
              <a:t>term)</a:t>
            </a:r>
          </a:p>
          <a:p>
            <a:pPr marL="342900" indent="-342900">
              <a:buFont typeface="Arial" panose="020B0604020202020204" pitchFamily="34" charset="0"/>
              <a:buChar char="•"/>
            </a:pPr>
            <a:r>
              <a:rPr lang="en-GB" sz="1400" dirty="0" smtClean="0">
                <a:solidFill>
                  <a:schemeClr val="bg1"/>
                </a:solidFill>
              </a:rPr>
              <a:t>Mountains in Europe (Mont Blanc, Matterhorn, Mount Elbrus, Monte Rosa, Dolomites, Mount Olympus)</a:t>
            </a:r>
          </a:p>
          <a:p>
            <a:r>
              <a:rPr lang="en-GB" sz="1400" u="sng" dirty="0" smtClean="0">
                <a:solidFill>
                  <a:schemeClr val="bg1"/>
                </a:solidFill>
              </a:rPr>
              <a:t>Y5 </a:t>
            </a:r>
            <a:r>
              <a:rPr lang="en-GB" sz="1400" u="sng" dirty="0">
                <a:solidFill>
                  <a:schemeClr val="bg1"/>
                </a:solidFill>
              </a:rPr>
              <a:t>– </a:t>
            </a:r>
            <a:r>
              <a:rPr lang="en-GB" sz="1400" u="sng" dirty="0" smtClean="0">
                <a:solidFill>
                  <a:schemeClr val="bg1"/>
                </a:solidFill>
              </a:rPr>
              <a:t>Asia (Spring </a:t>
            </a:r>
            <a:r>
              <a:rPr lang="en-GB" sz="1400" u="sng" dirty="0">
                <a:solidFill>
                  <a:schemeClr val="bg1"/>
                </a:solidFill>
              </a:rPr>
              <a:t>term)</a:t>
            </a:r>
          </a:p>
          <a:p>
            <a:pPr marL="285750" indent="-285750">
              <a:buFont typeface="Arial" panose="020B0604020202020204" pitchFamily="34" charset="0"/>
              <a:buChar char="•"/>
            </a:pPr>
            <a:r>
              <a:rPr lang="en-GB" sz="1400" dirty="0" smtClean="0">
                <a:solidFill>
                  <a:schemeClr val="bg1"/>
                </a:solidFill>
              </a:rPr>
              <a:t>Mountains in Asia (The </a:t>
            </a:r>
            <a:r>
              <a:rPr lang="en-GB" sz="1400" dirty="0">
                <a:solidFill>
                  <a:schemeClr val="bg1"/>
                </a:solidFill>
              </a:rPr>
              <a:t>Rocky </a:t>
            </a:r>
            <a:r>
              <a:rPr lang="en-GB" sz="1400" dirty="0" smtClean="0">
                <a:solidFill>
                  <a:schemeClr val="bg1"/>
                </a:solidFill>
              </a:rPr>
              <a:t>mountains, </a:t>
            </a:r>
            <a:r>
              <a:rPr lang="en-GB" sz="1400" dirty="0">
                <a:solidFill>
                  <a:schemeClr val="bg1"/>
                </a:solidFill>
              </a:rPr>
              <a:t>The Himalayan Mountain </a:t>
            </a:r>
            <a:r>
              <a:rPr lang="en-GB" sz="1400" dirty="0" smtClean="0">
                <a:solidFill>
                  <a:schemeClr val="bg1"/>
                </a:solidFill>
              </a:rPr>
              <a:t>Range, </a:t>
            </a:r>
            <a:r>
              <a:rPr lang="en-GB" sz="1400" dirty="0">
                <a:solidFill>
                  <a:schemeClr val="bg1"/>
                </a:solidFill>
              </a:rPr>
              <a:t>Mount </a:t>
            </a:r>
            <a:r>
              <a:rPr lang="en-GB" sz="1400" dirty="0" smtClean="0">
                <a:solidFill>
                  <a:schemeClr val="bg1"/>
                </a:solidFill>
              </a:rPr>
              <a:t>Everest, </a:t>
            </a:r>
            <a:r>
              <a:rPr lang="en-GB" sz="1400" dirty="0">
                <a:solidFill>
                  <a:schemeClr val="bg1"/>
                </a:solidFill>
              </a:rPr>
              <a:t>Tien Shan </a:t>
            </a:r>
            <a:r>
              <a:rPr lang="en-GB" sz="1400" dirty="0" smtClean="0">
                <a:solidFill>
                  <a:schemeClr val="bg1"/>
                </a:solidFill>
              </a:rPr>
              <a:t>Mountains, </a:t>
            </a:r>
            <a:r>
              <a:rPr lang="en-GB" sz="1400" dirty="0">
                <a:solidFill>
                  <a:schemeClr val="bg1"/>
                </a:solidFill>
              </a:rPr>
              <a:t>Ural </a:t>
            </a:r>
            <a:r>
              <a:rPr lang="en-GB" sz="1400" dirty="0" smtClean="0">
                <a:solidFill>
                  <a:schemeClr val="bg1"/>
                </a:solidFill>
              </a:rPr>
              <a:t>Mountains, </a:t>
            </a:r>
            <a:r>
              <a:rPr lang="en-GB" sz="1400" dirty="0">
                <a:solidFill>
                  <a:schemeClr val="bg1"/>
                </a:solidFill>
              </a:rPr>
              <a:t>Tibetan Plateau – ‘Rooftop of the World</a:t>
            </a:r>
            <a:r>
              <a:rPr lang="en-GB" sz="1400" dirty="0" smtClean="0">
                <a:solidFill>
                  <a:schemeClr val="bg1"/>
                </a:solidFill>
              </a:rPr>
              <a:t>’)</a:t>
            </a:r>
          </a:p>
          <a:p>
            <a:r>
              <a:rPr lang="en-GB" sz="1400" u="sng" dirty="0" smtClean="0">
                <a:solidFill>
                  <a:schemeClr val="bg1"/>
                </a:solidFill>
              </a:rPr>
              <a:t>Y6 </a:t>
            </a:r>
            <a:r>
              <a:rPr lang="en-GB" sz="1400" u="sng" dirty="0">
                <a:solidFill>
                  <a:schemeClr val="bg1"/>
                </a:solidFill>
              </a:rPr>
              <a:t>– </a:t>
            </a:r>
            <a:r>
              <a:rPr lang="en-GB" sz="1400" u="sng" dirty="0" smtClean="0">
                <a:solidFill>
                  <a:schemeClr val="bg1"/>
                </a:solidFill>
              </a:rPr>
              <a:t>The Americas </a:t>
            </a:r>
            <a:r>
              <a:rPr lang="en-GB" sz="1400" u="sng" dirty="0">
                <a:solidFill>
                  <a:schemeClr val="bg1"/>
                </a:solidFill>
              </a:rPr>
              <a:t>(Spring term)</a:t>
            </a:r>
          </a:p>
          <a:p>
            <a:pPr marL="285750" indent="-285750">
              <a:buFont typeface="Arial" panose="020B0604020202020204" pitchFamily="34" charset="0"/>
              <a:buChar char="•"/>
            </a:pPr>
            <a:r>
              <a:rPr lang="en-GB" sz="1400" dirty="0">
                <a:solidFill>
                  <a:schemeClr val="bg1"/>
                </a:solidFill>
              </a:rPr>
              <a:t>Mountains in </a:t>
            </a:r>
            <a:r>
              <a:rPr lang="en-GB" sz="1400" dirty="0" smtClean="0">
                <a:solidFill>
                  <a:schemeClr val="bg1"/>
                </a:solidFill>
              </a:rPr>
              <a:t>America (The Rocky Mountains, The Andes Mountain Range)</a:t>
            </a:r>
            <a:endParaRPr lang="en-GB" sz="1400" dirty="0">
              <a:solidFill>
                <a:schemeClr val="bg1"/>
              </a:solidFill>
            </a:endParaRPr>
          </a:p>
        </p:txBody>
      </p:sp>
      <p:sp>
        <p:nvSpPr>
          <p:cNvPr id="4" name="TextBox 3"/>
          <p:cNvSpPr txBox="1"/>
          <p:nvPr/>
        </p:nvSpPr>
        <p:spPr>
          <a:xfrm>
            <a:off x="6147072" y="826970"/>
            <a:ext cx="5387431" cy="5355312"/>
          </a:xfrm>
          <a:prstGeom prst="rect">
            <a:avLst/>
          </a:prstGeom>
          <a:solidFill>
            <a:schemeClr val="tx1"/>
          </a:solidFill>
        </p:spPr>
        <p:txBody>
          <a:bodyPr wrap="square" rtlCol="0">
            <a:spAutoFit/>
          </a:bodyPr>
          <a:lstStyle/>
          <a:p>
            <a:r>
              <a:rPr lang="en-GB" sz="2000" b="1" dirty="0" smtClean="0">
                <a:solidFill>
                  <a:schemeClr val="bg1"/>
                </a:solidFill>
              </a:rPr>
              <a:t>Rivers</a:t>
            </a:r>
          </a:p>
          <a:p>
            <a:r>
              <a:rPr lang="en-GB" sz="1400" u="sng" dirty="0" smtClean="0">
                <a:solidFill>
                  <a:schemeClr val="bg1"/>
                </a:solidFill>
              </a:rPr>
              <a:t>Y2 – Kenyan Safari (Summer term)</a:t>
            </a:r>
          </a:p>
          <a:p>
            <a:pPr marL="285750" indent="-285750">
              <a:buFont typeface="Arial" panose="020B0604020202020204" pitchFamily="34" charset="0"/>
              <a:buChar char="•"/>
            </a:pPr>
            <a:r>
              <a:rPr lang="en-GB" sz="1400" dirty="0">
                <a:solidFill>
                  <a:schemeClr val="bg1"/>
                </a:solidFill>
              </a:rPr>
              <a:t>Know that the </a:t>
            </a:r>
            <a:r>
              <a:rPr lang="en-GB" sz="1400" dirty="0" err="1">
                <a:solidFill>
                  <a:schemeClr val="bg1"/>
                </a:solidFill>
              </a:rPr>
              <a:t>Tana</a:t>
            </a:r>
            <a:r>
              <a:rPr lang="en-GB" sz="1400" dirty="0">
                <a:solidFill>
                  <a:schemeClr val="bg1"/>
                </a:solidFill>
              </a:rPr>
              <a:t> is the longest </a:t>
            </a:r>
            <a:r>
              <a:rPr lang="en-GB" sz="1400" dirty="0" smtClean="0">
                <a:solidFill>
                  <a:schemeClr val="bg1"/>
                </a:solidFill>
              </a:rPr>
              <a:t>river in Kenya</a:t>
            </a:r>
            <a:endParaRPr lang="en-GB" sz="1400" dirty="0">
              <a:solidFill>
                <a:schemeClr val="bg1"/>
              </a:solidFill>
            </a:endParaRPr>
          </a:p>
          <a:p>
            <a:r>
              <a:rPr lang="en-GB" sz="1400" u="sng" dirty="0" smtClean="0">
                <a:solidFill>
                  <a:schemeClr val="bg1"/>
                </a:solidFill>
              </a:rPr>
              <a:t>Y3 </a:t>
            </a:r>
            <a:r>
              <a:rPr lang="en-GB" sz="1400" u="sng" dirty="0">
                <a:solidFill>
                  <a:schemeClr val="bg1"/>
                </a:solidFill>
              </a:rPr>
              <a:t>– </a:t>
            </a:r>
            <a:r>
              <a:rPr lang="en-GB" sz="1400" u="sng" dirty="0" smtClean="0">
                <a:solidFill>
                  <a:schemeClr val="bg1"/>
                </a:solidFill>
              </a:rPr>
              <a:t>The UK – Mountains (Spring term)</a:t>
            </a:r>
            <a:endParaRPr lang="en-GB" sz="1400" u="sng" dirty="0">
              <a:solidFill>
                <a:schemeClr val="bg1"/>
              </a:solidFill>
            </a:endParaRPr>
          </a:p>
          <a:p>
            <a:pPr marL="285750" indent="-285750">
              <a:buFont typeface="Arial" panose="020B0604020202020204" pitchFamily="34" charset="0"/>
              <a:buChar char="•"/>
            </a:pPr>
            <a:r>
              <a:rPr lang="en-GB" sz="1400" dirty="0">
                <a:solidFill>
                  <a:schemeClr val="bg1"/>
                </a:solidFill>
              </a:rPr>
              <a:t>Name </a:t>
            </a:r>
            <a:r>
              <a:rPr lang="en-GB" sz="1400" dirty="0" smtClean="0">
                <a:solidFill>
                  <a:schemeClr val="bg1"/>
                </a:solidFill>
              </a:rPr>
              <a:t>some </a:t>
            </a:r>
            <a:r>
              <a:rPr lang="en-GB" sz="1400" dirty="0">
                <a:solidFill>
                  <a:schemeClr val="bg1"/>
                </a:solidFill>
              </a:rPr>
              <a:t>of the main </a:t>
            </a:r>
            <a:r>
              <a:rPr lang="en-GB" sz="1400" dirty="0" smtClean="0">
                <a:solidFill>
                  <a:schemeClr val="bg1"/>
                </a:solidFill>
              </a:rPr>
              <a:t>UK rivers (e.g. </a:t>
            </a:r>
            <a:r>
              <a:rPr lang="en-GB" sz="1400" dirty="0">
                <a:solidFill>
                  <a:schemeClr val="bg1"/>
                </a:solidFill>
              </a:rPr>
              <a:t>The Thames, the </a:t>
            </a:r>
            <a:r>
              <a:rPr lang="en-GB" sz="1400" dirty="0" err="1" smtClean="0">
                <a:solidFill>
                  <a:schemeClr val="bg1"/>
                </a:solidFill>
              </a:rPr>
              <a:t>Aire</a:t>
            </a:r>
            <a:r>
              <a:rPr lang="en-GB" sz="1400" dirty="0" smtClean="0">
                <a:solidFill>
                  <a:schemeClr val="bg1"/>
                </a:solidFill>
              </a:rPr>
              <a:t>)</a:t>
            </a:r>
            <a:endParaRPr lang="en-GB" sz="1400" dirty="0">
              <a:solidFill>
                <a:schemeClr val="bg1"/>
              </a:solidFill>
            </a:endParaRPr>
          </a:p>
          <a:p>
            <a:r>
              <a:rPr lang="en-GB" sz="1400" u="sng" dirty="0" smtClean="0">
                <a:solidFill>
                  <a:schemeClr val="bg1"/>
                </a:solidFill>
              </a:rPr>
              <a:t>Y4 </a:t>
            </a:r>
            <a:r>
              <a:rPr lang="en-GB" sz="1400" u="sng" dirty="0">
                <a:solidFill>
                  <a:schemeClr val="bg1"/>
                </a:solidFill>
              </a:rPr>
              <a:t>– </a:t>
            </a:r>
            <a:r>
              <a:rPr lang="en-GB" sz="1400" u="sng" dirty="0" smtClean="0">
                <a:solidFill>
                  <a:schemeClr val="bg1"/>
                </a:solidFill>
              </a:rPr>
              <a:t>Europe – Rivers (Spring </a:t>
            </a:r>
            <a:r>
              <a:rPr lang="en-GB" sz="1400" u="sng" dirty="0">
                <a:solidFill>
                  <a:schemeClr val="bg1"/>
                </a:solidFill>
              </a:rPr>
              <a:t>term)</a:t>
            </a:r>
          </a:p>
          <a:p>
            <a:pPr marL="285750" indent="-285750">
              <a:buFont typeface="Arial" panose="020B0604020202020204" pitchFamily="34" charset="0"/>
              <a:buChar char="•"/>
            </a:pPr>
            <a:r>
              <a:rPr lang="en-US" sz="1400" dirty="0">
                <a:solidFill>
                  <a:schemeClr val="bg1"/>
                </a:solidFill>
              </a:rPr>
              <a:t>Locate and compare the River </a:t>
            </a:r>
            <a:r>
              <a:rPr lang="en-US" sz="1400" dirty="0" err="1">
                <a:solidFill>
                  <a:schemeClr val="bg1"/>
                </a:solidFill>
              </a:rPr>
              <a:t>Aire</a:t>
            </a:r>
            <a:r>
              <a:rPr lang="en-US" sz="1400" dirty="0">
                <a:solidFill>
                  <a:schemeClr val="bg1"/>
                </a:solidFill>
              </a:rPr>
              <a:t> in the UK to the Danube River in Europe.</a:t>
            </a:r>
          </a:p>
          <a:p>
            <a:pPr marL="285750" indent="-285750">
              <a:buFont typeface="Arial" panose="020B0604020202020204" pitchFamily="34" charset="0"/>
              <a:buChar char="•"/>
            </a:pPr>
            <a:r>
              <a:rPr lang="en-US" sz="1400" dirty="0">
                <a:solidFill>
                  <a:schemeClr val="bg1"/>
                </a:solidFill>
              </a:rPr>
              <a:t>Understand how rivers are formed and it’s  journey from source to mouth and other parts of a river such as tributaries, meanders and river delta.</a:t>
            </a:r>
          </a:p>
          <a:p>
            <a:pPr marL="285750" indent="-285750">
              <a:buFont typeface="Arial" panose="020B0604020202020204" pitchFamily="34" charset="0"/>
              <a:buChar char="•"/>
            </a:pPr>
            <a:r>
              <a:rPr lang="en-US" sz="1400" dirty="0">
                <a:solidFill>
                  <a:schemeClr val="bg1"/>
                </a:solidFill>
              </a:rPr>
              <a:t>River erosion and deposition.</a:t>
            </a:r>
          </a:p>
          <a:p>
            <a:pPr marL="285750" indent="-285750">
              <a:buFont typeface="Arial" panose="020B0604020202020204" pitchFamily="34" charset="0"/>
              <a:buChar char="•"/>
            </a:pPr>
            <a:r>
              <a:rPr lang="en-US" sz="1400" dirty="0">
                <a:solidFill>
                  <a:schemeClr val="bg1"/>
                </a:solidFill>
              </a:rPr>
              <a:t>Locate major rivers in Europe ( Rhine River, Seine, Volga River) and compare the physical geography to rivers in the UK (River </a:t>
            </a:r>
            <a:r>
              <a:rPr lang="en-US" sz="1400" dirty="0" err="1">
                <a:solidFill>
                  <a:schemeClr val="bg1"/>
                </a:solidFill>
              </a:rPr>
              <a:t>Aire</a:t>
            </a:r>
            <a:r>
              <a:rPr lang="en-US" sz="1400" dirty="0">
                <a:solidFill>
                  <a:schemeClr val="bg1"/>
                </a:solidFill>
              </a:rPr>
              <a:t>, River Thames, River </a:t>
            </a:r>
            <a:r>
              <a:rPr lang="en-US" sz="1400" dirty="0" err="1">
                <a:solidFill>
                  <a:schemeClr val="bg1"/>
                </a:solidFill>
              </a:rPr>
              <a:t>Ouse</a:t>
            </a:r>
            <a:r>
              <a:rPr lang="en-US" sz="1400" dirty="0">
                <a:solidFill>
                  <a:schemeClr val="bg1"/>
                </a:solidFill>
              </a:rPr>
              <a:t>).</a:t>
            </a:r>
          </a:p>
          <a:p>
            <a:r>
              <a:rPr lang="en-GB" sz="1400" u="sng" dirty="0" smtClean="0">
                <a:solidFill>
                  <a:schemeClr val="bg1"/>
                </a:solidFill>
              </a:rPr>
              <a:t>Y5 </a:t>
            </a:r>
            <a:r>
              <a:rPr lang="en-GB" sz="1400" u="sng" dirty="0">
                <a:solidFill>
                  <a:schemeClr val="bg1"/>
                </a:solidFill>
              </a:rPr>
              <a:t>– </a:t>
            </a:r>
            <a:r>
              <a:rPr lang="en-GB" sz="1400" u="sng" dirty="0" smtClean="0">
                <a:solidFill>
                  <a:schemeClr val="bg1"/>
                </a:solidFill>
              </a:rPr>
              <a:t>Asia (Spring </a:t>
            </a:r>
            <a:r>
              <a:rPr lang="en-GB" sz="1400" u="sng" dirty="0">
                <a:solidFill>
                  <a:schemeClr val="bg1"/>
                </a:solidFill>
              </a:rPr>
              <a:t>term)</a:t>
            </a:r>
          </a:p>
          <a:p>
            <a:pPr marL="285750" indent="-285750">
              <a:buFont typeface="Arial" panose="020B0604020202020204" pitchFamily="34" charset="0"/>
              <a:buChar char="•"/>
            </a:pPr>
            <a:r>
              <a:rPr lang="en-GB" sz="1400" dirty="0" smtClean="0">
                <a:solidFill>
                  <a:schemeClr val="bg1"/>
                </a:solidFill>
              </a:rPr>
              <a:t>Locate the Yangtze River </a:t>
            </a:r>
            <a:endParaRPr lang="en-GB" sz="1400" dirty="0">
              <a:solidFill>
                <a:schemeClr val="bg1"/>
              </a:solidFill>
            </a:endParaRPr>
          </a:p>
          <a:p>
            <a:r>
              <a:rPr lang="en-GB" sz="1400" u="sng" dirty="0" smtClean="0">
                <a:solidFill>
                  <a:schemeClr val="bg1"/>
                </a:solidFill>
              </a:rPr>
              <a:t>Y6 </a:t>
            </a:r>
            <a:r>
              <a:rPr lang="en-GB" sz="1400" u="sng" dirty="0">
                <a:solidFill>
                  <a:schemeClr val="bg1"/>
                </a:solidFill>
              </a:rPr>
              <a:t>– </a:t>
            </a:r>
            <a:r>
              <a:rPr lang="en-GB" sz="1400" u="sng" dirty="0" smtClean="0">
                <a:solidFill>
                  <a:schemeClr val="bg1"/>
                </a:solidFill>
              </a:rPr>
              <a:t>The Americas </a:t>
            </a:r>
            <a:r>
              <a:rPr lang="en-GB" sz="1400" u="sng" dirty="0">
                <a:solidFill>
                  <a:schemeClr val="bg1"/>
                </a:solidFill>
              </a:rPr>
              <a:t>(Spring term)</a:t>
            </a:r>
          </a:p>
          <a:p>
            <a:pPr marL="285750" indent="-285750">
              <a:buFont typeface="Arial" panose="020B0604020202020204" pitchFamily="34" charset="0"/>
              <a:buChar char="•"/>
            </a:pPr>
            <a:r>
              <a:rPr lang="en-GB" sz="1400" dirty="0" smtClean="0">
                <a:solidFill>
                  <a:schemeClr val="bg1"/>
                </a:solidFill>
              </a:rPr>
              <a:t>Physical Geography of </a:t>
            </a:r>
            <a:r>
              <a:rPr lang="en-GB" sz="1400" dirty="0">
                <a:solidFill>
                  <a:schemeClr val="bg1"/>
                </a:solidFill>
              </a:rPr>
              <a:t>North America: The Grand Canyon (carved out of the rock by the Colorado River through the process of erosion)</a:t>
            </a:r>
          </a:p>
          <a:p>
            <a:pPr marL="285750" indent="-285750">
              <a:buFont typeface="Arial" panose="020B0604020202020204" pitchFamily="34" charset="0"/>
              <a:buChar char="•"/>
            </a:pPr>
            <a:r>
              <a:rPr lang="en-GB" sz="1400" dirty="0" smtClean="0">
                <a:solidFill>
                  <a:schemeClr val="bg1"/>
                </a:solidFill>
              </a:rPr>
              <a:t>Physical Geography of South America: The Amazon Rainforest</a:t>
            </a:r>
            <a:endParaRPr lang="en-GB" sz="1400" dirty="0">
              <a:solidFill>
                <a:schemeClr val="bg1"/>
              </a:solidFill>
            </a:endParaRPr>
          </a:p>
        </p:txBody>
      </p:sp>
    </p:spTree>
    <p:extLst>
      <p:ext uri="{BB962C8B-B14F-4D97-AF65-F5344CB8AC3E}">
        <p14:creationId xmlns:p14="http://schemas.microsoft.com/office/powerpoint/2010/main" val="3440286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04" y="-36123"/>
            <a:ext cx="7464424" cy="707886"/>
          </a:xfrm>
          <a:prstGeom prst="rect">
            <a:avLst/>
          </a:prstGeom>
          <a:noFill/>
        </p:spPr>
        <p:txBody>
          <a:bodyPr wrap="square" rtlCol="0">
            <a:spAutoFit/>
          </a:bodyPr>
          <a:lstStyle/>
          <a:p>
            <a:r>
              <a:rPr lang="en-GB" sz="4000" b="1" dirty="0" smtClean="0"/>
              <a:t>Themes:</a:t>
            </a:r>
            <a:endParaRPr lang="en-GB" sz="4000" b="1" dirty="0"/>
          </a:p>
        </p:txBody>
      </p:sp>
      <p:sp>
        <p:nvSpPr>
          <p:cNvPr id="8" name="TextBox 7"/>
          <p:cNvSpPr txBox="1"/>
          <p:nvPr/>
        </p:nvSpPr>
        <p:spPr>
          <a:xfrm>
            <a:off x="125095" y="826970"/>
            <a:ext cx="5526768" cy="3200876"/>
          </a:xfrm>
          <a:prstGeom prst="rect">
            <a:avLst/>
          </a:prstGeom>
          <a:solidFill>
            <a:schemeClr val="tx1"/>
          </a:solidFill>
        </p:spPr>
        <p:txBody>
          <a:bodyPr wrap="square" rtlCol="0">
            <a:spAutoFit/>
          </a:bodyPr>
          <a:lstStyle/>
          <a:p>
            <a:r>
              <a:rPr lang="en-GB" sz="2000" b="1" dirty="0" smtClean="0">
                <a:solidFill>
                  <a:schemeClr val="bg1"/>
                </a:solidFill>
              </a:rPr>
              <a:t>Natural Disasters: Volcanoes &amp; Earthquakes</a:t>
            </a:r>
          </a:p>
          <a:p>
            <a:r>
              <a:rPr lang="en-GB" sz="1400" u="sng" dirty="0" smtClean="0">
                <a:solidFill>
                  <a:schemeClr val="bg1"/>
                </a:solidFill>
              </a:rPr>
              <a:t>Y4 </a:t>
            </a:r>
            <a:r>
              <a:rPr lang="en-GB" sz="1400" u="sng" dirty="0">
                <a:solidFill>
                  <a:schemeClr val="bg1"/>
                </a:solidFill>
              </a:rPr>
              <a:t>– </a:t>
            </a:r>
            <a:r>
              <a:rPr lang="en-GB" sz="1400" u="sng" dirty="0" smtClean="0">
                <a:solidFill>
                  <a:schemeClr val="bg1"/>
                </a:solidFill>
              </a:rPr>
              <a:t>Europe – Rivers (Spring </a:t>
            </a:r>
            <a:r>
              <a:rPr lang="en-GB" sz="1400" u="sng" dirty="0">
                <a:solidFill>
                  <a:schemeClr val="bg1"/>
                </a:solidFill>
              </a:rPr>
              <a:t>term)</a:t>
            </a:r>
          </a:p>
          <a:p>
            <a:pPr marL="342900" indent="-342900">
              <a:buFont typeface="Arial" panose="020B0604020202020204" pitchFamily="34" charset="0"/>
              <a:buChar char="•"/>
            </a:pPr>
            <a:r>
              <a:rPr lang="en-US" sz="1400" dirty="0" smtClean="0">
                <a:solidFill>
                  <a:schemeClr val="bg1"/>
                </a:solidFill>
              </a:rPr>
              <a:t>Locate volcanoes </a:t>
            </a:r>
            <a:r>
              <a:rPr lang="en-US" sz="1400" dirty="0">
                <a:solidFill>
                  <a:schemeClr val="bg1"/>
                </a:solidFill>
              </a:rPr>
              <a:t>(Mt Etna, Mt Vesuvius, Hekla, Teide) in Europe</a:t>
            </a:r>
            <a:endParaRPr lang="en-GB" sz="1400" dirty="0" smtClean="0">
              <a:solidFill>
                <a:schemeClr val="bg1"/>
              </a:solidFill>
            </a:endParaRPr>
          </a:p>
          <a:p>
            <a:r>
              <a:rPr lang="en-GB" sz="1400" u="sng" dirty="0" smtClean="0">
                <a:solidFill>
                  <a:schemeClr val="bg1"/>
                </a:solidFill>
              </a:rPr>
              <a:t>Y5 </a:t>
            </a:r>
            <a:r>
              <a:rPr lang="en-GB" sz="1400" u="sng" dirty="0">
                <a:solidFill>
                  <a:schemeClr val="bg1"/>
                </a:solidFill>
              </a:rPr>
              <a:t>– </a:t>
            </a:r>
            <a:r>
              <a:rPr lang="en-GB" sz="1400" u="sng" dirty="0" smtClean="0">
                <a:solidFill>
                  <a:schemeClr val="bg1"/>
                </a:solidFill>
              </a:rPr>
              <a:t>Asia (Spring </a:t>
            </a:r>
            <a:r>
              <a:rPr lang="en-GB" sz="1400" u="sng" dirty="0">
                <a:solidFill>
                  <a:schemeClr val="bg1"/>
                </a:solidFill>
              </a:rPr>
              <a:t>term)</a:t>
            </a:r>
          </a:p>
          <a:p>
            <a:pPr marL="285750" indent="-285750">
              <a:buFont typeface="Arial" panose="020B0604020202020204" pitchFamily="34" charset="0"/>
              <a:buChar char="•"/>
            </a:pPr>
            <a:r>
              <a:rPr lang="en-GB" sz="1400" dirty="0">
                <a:solidFill>
                  <a:schemeClr val="bg1"/>
                </a:solidFill>
              </a:rPr>
              <a:t>The Layers of the earth</a:t>
            </a:r>
          </a:p>
          <a:p>
            <a:pPr marL="285750" indent="-285750">
              <a:buFont typeface="Arial" panose="020B0604020202020204" pitchFamily="34" charset="0"/>
              <a:buChar char="•"/>
            </a:pPr>
            <a:r>
              <a:rPr lang="en-GB" sz="1400" dirty="0">
                <a:solidFill>
                  <a:schemeClr val="bg1"/>
                </a:solidFill>
              </a:rPr>
              <a:t>How volcanoes are formed/how they affect peoples lives</a:t>
            </a:r>
          </a:p>
          <a:p>
            <a:pPr marL="285750" indent="-285750">
              <a:buFont typeface="Arial" panose="020B0604020202020204" pitchFamily="34" charset="0"/>
              <a:buChar char="•"/>
            </a:pPr>
            <a:r>
              <a:rPr lang="en-GB" sz="1400" dirty="0" smtClean="0">
                <a:solidFill>
                  <a:schemeClr val="bg1"/>
                </a:solidFill>
              </a:rPr>
              <a:t>What </a:t>
            </a:r>
            <a:r>
              <a:rPr lang="en-GB" sz="1400" dirty="0">
                <a:solidFill>
                  <a:schemeClr val="bg1"/>
                </a:solidFill>
              </a:rPr>
              <a:t>causes earthquakes and how they are </a:t>
            </a:r>
            <a:r>
              <a:rPr lang="en-GB" sz="1400" dirty="0" smtClean="0">
                <a:solidFill>
                  <a:schemeClr val="bg1"/>
                </a:solidFill>
              </a:rPr>
              <a:t>measured</a:t>
            </a:r>
          </a:p>
          <a:p>
            <a:pPr marL="285750" indent="-285750">
              <a:buFont typeface="Arial" panose="020B0604020202020204" pitchFamily="34" charset="0"/>
              <a:buChar char="•"/>
            </a:pPr>
            <a:r>
              <a:rPr lang="en-GB" sz="1400" dirty="0" smtClean="0">
                <a:solidFill>
                  <a:schemeClr val="bg1"/>
                </a:solidFill>
              </a:rPr>
              <a:t>Asian Volcanoes &amp; Earthquakes</a:t>
            </a:r>
            <a:endParaRPr lang="en-GB" sz="1400" dirty="0">
              <a:solidFill>
                <a:schemeClr val="bg1"/>
              </a:solidFill>
            </a:endParaRPr>
          </a:p>
          <a:p>
            <a:r>
              <a:rPr lang="en-GB" sz="1400" u="sng" dirty="0" smtClean="0">
                <a:solidFill>
                  <a:schemeClr val="bg1"/>
                </a:solidFill>
              </a:rPr>
              <a:t>Y6 </a:t>
            </a:r>
            <a:r>
              <a:rPr lang="en-GB" sz="1400" u="sng" dirty="0">
                <a:solidFill>
                  <a:schemeClr val="bg1"/>
                </a:solidFill>
              </a:rPr>
              <a:t>– </a:t>
            </a:r>
            <a:r>
              <a:rPr lang="en-GB" sz="1400" u="sng" dirty="0" smtClean="0">
                <a:solidFill>
                  <a:schemeClr val="bg1"/>
                </a:solidFill>
              </a:rPr>
              <a:t>The Americas </a:t>
            </a:r>
            <a:r>
              <a:rPr lang="en-GB" sz="1400" u="sng" dirty="0">
                <a:solidFill>
                  <a:schemeClr val="bg1"/>
                </a:solidFill>
              </a:rPr>
              <a:t>(Spring term)</a:t>
            </a:r>
          </a:p>
          <a:p>
            <a:r>
              <a:rPr lang="en-GB" sz="1400" dirty="0" smtClean="0">
                <a:solidFill>
                  <a:schemeClr val="bg1"/>
                </a:solidFill>
              </a:rPr>
              <a:t>South America: </a:t>
            </a:r>
          </a:p>
          <a:p>
            <a:pPr marL="285750" indent="-285750">
              <a:buFont typeface="Arial" panose="020B0604020202020204" pitchFamily="34" charset="0"/>
              <a:buChar char="•"/>
            </a:pPr>
            <a:r>
              <a:rPr lang="en-GB" sz="1400" dirty="0" smtClean="0">
                <a:solidFill>
                  <a:schemeClr val="bg1"/>
                </a:solidFill>
              </a:rPr>
              <a:t>Volcano </a:t>
            </a:r>
            <a:r>
              <a:rPr lang="en-GB" sz="1400" dirty="0">
                <a:solidFill>
                  <a:schemeClr val="bg1"/>
                </a:solidFill>
              </a:rPr>
              <a:t>zones in the </a:t>
            </a:r>
            <a:r>
              <a:rPr lang="en-GB" sz="1400" dirty="0" smtClean="0">
                <a:solidFill>
                  <a:schemeClr val="bg1"/>
                </a:solidFill>
              </a:rPr>
              <a:t>Andes</a:t>
            </a:r>
          </a:p>
          <a:p>
            <a:pPr marL="285750" indent="-285750">
              <a:buFont typeface="Arial" panose="020B0604020202020204" pitchFamily="34" charset="0"/>
              <a:buChar char="•"/>
            </a:pPr>
            <a:r>
              <a:rPr lang="en-GB" sz="1400" dirty="0">
                <a:solidFill>
                  <a:schemeClr val="bg1"/>
                </a:solidFill>
              </a:rPr>
              <a:t>Kilauea volcano in Hawaii</a:t>
            </a:r>
          </a:p>
          <a:p>
            <a:pPr marL="285750" indent="-285750">
              <a:buFont typeface="Arial" panose="020B0604020202020204" pitchFamily="34" charset="0"/>
              <a:buChar char="•"/>
            </a:pPr>
            <a:endParaRPr lang="en-GB" sz="1400" dirty="0">
              <a:solidFill>
                <a:schemeClr val="bg1"/>
              </a:solidFill>
            </a:endParaRPr>
          </a:p>
        </p:txBody>
      </p:sp>
    </p:spTree>
    <p:extLst>
      <p:ext uri="{BB962C8B-B14F-4D97-AF65-F5344CB8AC3E}">
        <p14:creationId xmlns:p14="http://schemas.microsoft.com/office/powerpoint/2010/main" val="399913714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2982</TotalTime>
  <Words>4269</Words>
  <Application>Microsoft Office PowerPoint</Application>
  <PresentationFormat>Widescreen</PresentationFormat>
  <Paragraphs>678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Wingdings 3</vt:lpstr>
      <vt:lpstr>Slice</vt:lpstr>
      <vt:lpstr>GEOGRAPHY   Knowledge organisers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Knowledge organisers</dc:title>
  <dc:creator>Angela Filarowski</dc:creator>
  <cp:lastModifiedBy>Simone Ingleson</cp:lastModifiedBy>
  <cp:revision>125</cp:revision>
  <dcterms:created xsi:type="dcterms:W3CDTF">2020-03-19T09:43:42Z</dcterms:created>
  <dcterms:modified xsi:type="dcterms:W3CDTF">2020-10-23T11:06:17Z</dcterms:modified>
</cp:coreProperties>
</file>