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9" r:id="rId3"/>
    <p:sldId id="270" r:id="rId4"/>
    <p:sldId id="271" r:id="rId5"/>
    <p:sldId id="272"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673" autoAdjust="0"/>
    <p:restoredTop sz="94660"/>
  </p:normalViewPr>
  <p:slideViewPr>
    <p:cSldViewPr snapToGrid="0">
      <p:cViewPr varScale="1">
        <p:scale>
          <a:sx n="88" d="100"/>
          <a:sy n="88" d="100"/>
        </p:scale>
        <p:origin x="787"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Date Placeholder 2"/>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7/9/2020</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7200" dirty="0" smtClean="0"/>
              <a:t>HISTORY </a:t>
            </a:r>
            <a:r>
              <a:rPr lang="en-GB" sz="7200" dirty="0" smtClean="0"/>
              <a:t>– </a:t>
            </a:r>
            <a:r>
              <a:rPr lang="en-GB" sz="7200" smtClean="0"/>
              <a:t>Year 4</a:t>
            </a:r>
            <a:r>
              <a:rPr lang="en-GB" dirty="0" smtClean="0"/>
              <a:t/>
            </a:r>
            <a:br>
              <a:rPr lang="en-GB" dirty="0" smtClean="0"/>
            </a:br>
            <a:r>
              <a:rPr lang="en-GB" dirty="0" smtClean="0"/>
              <a:t/>
            </a:r>
            <a:br>
              <a:rPr lang="en-GB" dirty="0" smtClean="0"/>
            </a:br>
            <a:r>
              <a:rPr lang="en-GB" dirty="0" smtClean="0"/>
              <a:t>Knowledge organisers</a:t>
            </a:r>
            <a:endParaRPr lang="en-GB" dirty="0"/>
          </a:p>
        </p:txBody>
      </p:sp>
    </p:spTree>
    <p:extLst>
      <p:ext uri="{BB962C8B-B14F-4D97-AF65-F5344CB8AC3E}">
        <p14:creationId xmlns:p14="http://schemas.microsoft.com/office/powerpoint/2010/main" val="3784449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9117" y="305191"/>
            <a:ext cx="5325497" cy="1323439"/>
          </a:xfrm>
          <a:prstGeom prst="rect">
            <a:avLst/>
          </a:prstGeom>
        </p:spPr>
        <p:txBody>
          <a:bodyPr wrap="none">
            <a:spAutoFit/>
          </a:bodyPr>
          <a:lstStyle/>
          <a:p>
            <a:r>
              <a:rPr lang="en-GB" sz="4000" b="1" dirty="0"/>
              <a:t>Year </a:t>
            </a:r>
            <a:r>
              <a:rPr lang="en-GB" sz="4000" b="1" dirty="0" smtClean="0"/>
              <a:t>4 Autumn Term</a:t>
            </a:r>
          </a:p>
          <a:p>
            <a:r>
              <a:rPr lang="en-GB" sz="4000" b="1" dirty="0" smtClean="0"/>
              <a:t>Romans </a:t>
            </a:r>
            <a:endParaRPr lang="en-GB" sz="4000" dirty="0"/>
          </a:p>
        </p:txBody>
      </p:sp>
      <p:sp>
        <p:nvSpPr>
          <p:cNvPr id="4" name="TextBox 3"/>
          <p:cNvSpPr txBox="1"/>
          <p:nvPr/>
        </p:nvSpPr>
        <p:spPr>
          <a:xfrm>
            <a:off x="10034787" y="194552"/>
            <a:ext cx="2006108" cy="5078313"/>
          </a:xfrm>
          <a:prstGeom prst="rect">
            <a:avLst/>
          </a:prstGeom>
          <a:solidFill>
            <a:schemeClr val="tx1"/>
          </a:solidFill>
          <a:ln w="38100">
            <a:solidFill>
              <a:schemeClr val="bg1"/>
            </a:solidFill>
          </a:ln>
        </p:spPr>
        <p:txBody>
          <a:bodyPr wrap="square" rtlCol="0">
            <a:spAutoFit/>
          </a:bodyPr>
          <a:lstStyle/>
          <a:p>
            <a:pPr algn="ctr"/>
            <a:r>
              <a:rPr lang="en-US" b="1" u="sng" dirty="0" smtClean="0">
                <a:solidFill>
                  <a:schemeClr val="bg1"/>
                </a:solidFill>
              </a:rPr>
              <a:t>Key Vocabulary</a:t>
            </a:r>
          </a:p>
          <a:p>
            <a:pPr algn="ctr"/>
            <a:endParaRPr lang="en-US" u="sng" dirty="0" smtClean="0">
              <a:solidFill>
                <a:schemeClr val="bg1"/>
              </a:solidFill>
            </a:endParaRPr>
          </a:p>
          <a:p>
            <a:pPr algn="ctr"/>
            <a:r>
              <a:rPr lang="en-US" dirty="0" smtClean="0">
                <a:solidFill>
                  <a:schemeClr val="bg1"/>
                </a:solidFill>
              </a:rPr>
              <a:t>AD</a:t>
            </a:r>
          </a:p>
          <a:p>
            <a:pPr algn="ctr"/>
            <a:r>
              <a:rPr lang="en-US" dirty="0" smtClean="0">
                <a:solidFill>
                  <a:schemeClr val="bg1"/>
                </a:solidFill>
              </a:rPr>
              <a:t>BC</a:t>
            </a:r>
          </a:p>
          <a:p>
            <a:pPr algn="ctr"/>
            <a:r>
              <a:rPr lang="en-US" dirty="0" smtClean="0">
                <a:solidFill>
                  <a:schemeClr val="bg1"/>
                </a:solidFill>
              </a:rPr>
              <a:t>Celts</a:t>
            </a:r>
          </a:p>
          <a:p>
            <a:pPr algn="ctr"/>
            <a:r>
              <a:rPr lang="en-US" dirty="0" smtClean="0">
                <a:solidFill>
                  <a:schemeClr val="bg1"/>
                </a:solidFill>
              </a:rPr>
              <a:t>Century</a:t>
            </a:r>
          </a:p>
          <a:p>
            <a:pPr algn="ctr"/>
            <a:r>
              <a:rPr lang="en-US" dirty="0" smtClean="0">
                <a:solidFill>
                  <a:schemeClr val="bg1"/>
                </a:solidFill>
              </a:rPr>
              <a:t>Chariot</a:t>
            </a:r>
          </a:p>
          <a:p>
            <a:pPr algn="ctr"/>
            <a:r>
              <a:rPr lang="en-US" dirty="0" smtClean="0">
                <a:solidFill>
                  <a:schemeClr val="bg1"/>
                </a:solidFill>
              </a:rPr>
              <a:t>Consul</a:t>
            </a:r>
          </a:p>
          <a:p>
            <a:pPr algn="ctr"/>
            <a:r>
              <a:rPr lang="en-US" dirty="0" smtClean="0">
                <a:solidFill>
                  <a:schemeClr val="bg1"/>
                </a:solidFill>
              </a:rPr>
              <a:t>Conquer</a:t>
            </a:r>
          </a:p>
          <a:p>
            <a:pPr algn="ctr"/>
            <a:r>
              <a:rPr lang="en-US" dirty="0" smtClean="0">
                <a:solidFill>
                  <a:schemeClr val="bg1"/>
                </a:solidFill>
              </a:rPr>
              <a:t>Dictator</a:t>
            </a:r>
          </a:p>
          <a:p>
            <a:pPr algn="ctr"/>
            <a:r>
              <a:rPr lang="en-US" dirty="0" smtClean="0">
                <a:solidFill>
                  <a:schemeClr val="bg1"/>
                </a:solidFill>
              </a:rPr>
              <a:t>Economy</a:t>
            </a:r>
          </a:p>
          <a:p>
            <a:pPr algn="ctr"/>
            <a:r>
              <a:rPr lang="en-US" dirty="0" smtClean="0">
                <a:solidFill>
                  <a:schemeClr val="bg1"/>
                </a:solidFill>
              </a:rPr>
              <a:t>Emperor</a:t>
            </a:r>
          </a:p>
          <a:p>
            <a:pPr algn="ctr"/>
            <a:r>
              <a:rPr lang="en-US" dirty="0" smtClean="0">
                <a:solidFill>
                  <a:schemeClr val="bg1"/>
                </a:solidFill>
              </a:rPr>
              <a:t>Empire</a:t>
            </a:r>
          </a:p>
          <a:p>
            <a:pPr algn="ctr"/>
            <a:r>
              <a:rPr lang="en-US" dirty="0" smtClean="0">
                <a:solidFill>
                  <a:schemeClr val="bg1"/>
                </a:solidFill>
              </a:rPr>
              <a:t>Gladiator</a:t>
            </a:r>
          </a:p>
          <a:p>
            <a:pPr algn="ctr"/>
            <a:r>
              <a:rPr lang="en-US" dirty="0" smtClean="0">
                <a:solidFill>
                  <a:schemeClr val="bg1"/>
                </a:solidFill>
              </a:rPr>
              <a:t>Government</a:t>
            </a:r>
          </a:p>
          <a:p>
            <a:pPr algn="ctr"/>
            <a:r>
              <a:rPr lang="en-US" dirty="0" smtClean="0">
                <a:solidFill>
                  <a:schemeClr val="bg1"/>
                </a:solidFill>
              </a:rPr>
              <a:t>Legion</a:t>
            </a:r>
          </a:p>
          <a:p>
            <a:pPr algn="ctr"/>
            <a:r>
              <a:rPr lang="en-US" dirty="0" smtClean="0">
                <a:solidFill>
                  <a:schemeClr val="bg1"/>
                </a:solidFill>
              </a:rPr>
              <a:t>Senate</a:t>
            </a:r>
          </a:p>
          <a:p>
            <a:pPr algn="ctr"/>
            <a:endParaRPr lang="en-US" dirty="0" smtClean="0"/>
          </a:p>
        </p:txBody>
      </p:sp>
      <p:sp>
        <p:nvSpPr>
          <p:cNvPr id="6" name="TextBox 5"/>
          <p:cNvSpPr txBox="1"/>
          <p:nvPr/>
        </p:nvSpPr>
        <p:spPr>
          <a:xfrm>
            <a:off x="173400" y="1866527"/>
            <a:ext cx="5234623" cy="2585323"/>
          </a:xfrm>
          <a:prstGeom prst="rect">
            <a:avLst/>
          </a:prstGeom>
          <a:solidFill>
            <a:schemeClr val="tx1"/>
          </a:solidFill>
          <a:ln w="28575">
            <a:solidFill>
              <a:schemeClr val="bg1"/>
            </a:solidFill>
          </a:ln>
        </p:spPr>
        <p:txBody>
          <a:bodyPr wrap="square" rtlCol="0">
            <a:spAutoFit/>
          </a:bodyPr>
          <a:lstStyle/>
          <a:p>
            <a:r>
              <a:rPr lang="en-US" b="1" u="sng" dirty="0" smtClean="0">
                <a:solidFill>
                  <a:schemeClr val="bg1"/>
                </a:solidFill>
              </a:rPr>
              <a:t>Overview</a:t>
            </a:r>
          </a:p>
          <a:p>
            <a:r>
              <a:rPr lang="en-US" dirty="0" smtClean="0">
                <a:solidFill>
                  <a:schemeClr val="bg1"/>
                </a:solidFill>
              </a:rPr>
              <a:t>The children will learn when and how the Romans invaded Britain. They will learn about the battles that took place between the Romans and the Celts whilst the Romans were trying to build their empire.</a:t>
            </a:r>
            <a:r>
              <a:rPr lang="en-GB" dirty="0" smtClean="0">
                <a:solidFill>
                  <a:schemeClr val="bg1"/>
                </a:solidFill>
              </a:rPr>
              <a:t> They will also learn what the Romans brought with them to the country and the influence/structures that are still present today. </a:t>
            </a:r>
            <a:endParaRPr lang="en-US" dirty="0" smtClean="0">
              <a:solidFill>
                <a:schemeClr val="bg1"/>
              </a:solidFill>
            </a:endParaRPr>
          </a:p>
        </p:txBody>
      </p:sp>
      <p:sp>
        <p:nvSpPr>
          <p:cNvPr id="7" name="TextBox 6"/>
          <p:cNvSpPr txBox="1"/>
          <p:nvPr/>
        </p:nvSpPr>
        <p:spPr>
          <a:xfrm>
            <a:off x="173400" y="4855804"/>
            <a:ext cx="3017520" cy="1200329"/>
          </a:xfrm>
          <a:prstGeom prst="rect">
            <a:avLst/>
          </a:prstGeom>
          <a:solidFill>
            <a:schemeClr val="tx1"/>
          </a:solidFill>
          <a:ln w="38100">
            <a:solidFill>
              <a:schemeClr val="bg1"/>
            </a:solidFill>
          </a:ln>
        </p:spPr>
        <p:txBody>
          <a:bodyPr wrap="square" rtlCol="0">
            <a:spAutoFit/>
          </a:bodyPr>
          <a:lstStyle/>
          <a:p>
            <a:r>
              <a:rPr lang="en-US" b="1" u="sng" dirty="0" smtClean="0">
                <a:solidFill>
                  <a:schemeClr val="bg1"/>
                </a:solidFill>
              </a:rPr>
              <a:t>Famous people studied</a:t>
            </a:r>
          </a:p>
          <a:p>
            <a:pPr marL="285750" indent="-285750">
              <a:buFont typeface="Arial" panose="020B0604020202020204" pitchFamily="34" charset="0"/>
              <a:buChar char="•"/>
            </a:pPr>
            <a:r>
              <a:rPr lang="en-US" dirty="0" smtClean="0">
                <a:solidFill>
                  <a:schemeClr val="bg1"/>
                </a:solidFill>
              </a:rPr>
              <a:t>Boudicca</a:t>
            </a:r>
          </a:p>
          <a:p>
            <a:pPr marL="285750" indent="-285750">
              <a:buFont typeface="Arial" panose="020B0604020202020204" pitchFamily="34" charset="0"/>
              <a:buChar char="•"/>
            </a:pPr>
            <a:r>
              <a:rPr lang="en-US" dirty="0" smtClean="0">
                <a:solidFill>
                  <a:schemeClr val="bg1"/>
                </a:solidFill>
              </a:rPr>
              <a:t>Emperor Nero</a:t>
            </a:r>
          </a:p>
          <a:p>
            <a:pPr marL="285750" indent="-285750">
              <a:buFont typeface="Arial" panose="020B0604020202020204" pitchFamily="34" charset="0"/>
              <a:buChar char="•"/>
            </a:pPr>
            <a:r>
              <a:rPr lang="en-US" dirty="0" smtClean="0">
                <a:solidFill>
                  <a:schemeClr val="bg1"/>
                </a:solidFill>
              </a:rPr>
              <a:t>Emperor </a:t>
            </a:r>
            <a:r>
              <a:rPr lang="en-US" dirty="0" err="1" smtClean="0">
                <a:solidFill>
                  <a:schemeClr val="bg1"/>
                </a:solidFill>
              </a:rPr>
              <a:t>Julias</a:t>
            </a:r>
            <a:r>
              <a:rPr lang="en-US" dirty="0" smtClean="0">
                <a:solidFill>
                  <a:schemeClr val="bg1"/>
                </a:solidFill>
              </a:rPr>
              <a:t> Caesar</a:t>
            </a:r>
          </a:p>
        </p:txBody>
      </p:sp>
      <p:sp>
        <p:nvSpPr>
          <p:cNvPr id="8" name="TextBox 7"/>
          <p:cNvSpPr txBox="1"/>
          <p:nvPr/>
        </p:nvSpPr>
        <p:spPr>
          <a:xfrm>
            <a:off x="5550160" y="186234"/>
            <a:ext cx="4342489" cy="3416320"/>
          </a:xfrm>
          <a:prstGeom prst="rect">
            <a:avLst/>
          </a:prstGeom>
          <a:solidFill>
            <a:schemeClr val="tx1"/>
          </a:solidFill>
          <a:ln w="28575">
            <a:solidFill>
              <a:schemeClr val="bg1"/>
            </a:solidFill>
          </a:ln>
        </p:spPr>
        <p:txBody>
          <a:bodyPr wrap="square" rtlCol="0">
            <a:spAutoFit/>
          </a:bodyPr>
          <a:lstStyle/>
          <a:p>
            <a:r>
              <a:rPr lang="en-US" b="1" u="sng" dirty="0" smtClean="0">
                <a:solidFill>
                  <a:schemeClr val="bg1"/>
                </a:solidFill>
              </a:rPr>
              <a:t>Historical skills</a:t>
            </a:r>
          </a:p>
          <a:p>
            <a:pPr marL="285750" indent="-285750">
              <a:buFont typeface="Arial" panose="020B0604020202020204" pitchFamily="34" charset="0"/>
              <a:buChar char="•"/>
            </a:pPr>
            <a:r>
              <a:rPr lang="en-US" dirty="0">
                <a:solidFill>
                  <a:schemeClr val="bg1"/>
                </a:solidFill>
              </a:rPr>
              <a:t>Know and understand significant aspects of history</a:t>
            </a:r>
            <a:r>
              <a:rPr lang="en-US" dirty="0" smtClean="0">
                <a:solidFill>
                  <a:schemeClr val="bg1"/>
                </a:solidFill>
              </a:rPr>
              <a:t>.</a:t>
            </a:r>
          </a:p>
          <a:p>
            <a:pPr marL="285750" indent="-285750">
              <a:buFont typeface="Arial" panose="020B0604020202020204" pitchFamily="34" charset="0"/>
              <a:buChar char="•"/>
            </a:pPr>
            <a:r>
              <a:rPr lang="en-US" dirty="0">
                <a:solidFill>
                  <a:schemeClr val="bg1"/>
                </a:solidFill>
              </a:rPr>
              <a:t>Create their own structured accounts – including written narratives and analyses.</a:t>
            </a:r>
          </a:p>
          <a:p>
            <a:pPr marL="285750" indent="-285750">
              <a:buFont typeface="Arial" panose="020B0604020202020204" pitchFamily="34" charset="0"/>
              <a:buChar char="•"/>
            </a:pPr>
            <a:r>
              <a:rPr lang="en-GB" dirty="0" smtClean="0">
                <a:solidFill>
                  <a:schemeClr val="bg1"/>
                </a:solidFill>
              </a:rPr>
              <a:t>Understanding </a:t>
            </a:r>
            <a:r>
              <a:rPr lang="en-GB" dirty="0">
                <a:solidFill>
                  <a:schemeClr val="bg1"/>
                </a:solidFill>
              </a:rPr>
              <a:t>how past events have shaped the world we know </a:t>
            </a:r>
            <a:r>
              <a:rPr lang="en-GB" dirty="0" smtClean="0">
                <a:solidFill>
                  <a:schemeClr val="bg1"/>
                </a:solidFill>
              </a:rPr>
              <a:t>today.</a:t>
            </a:r>
            <a:endParaRPr lang="en-GB" dirty="0">
              <a:solidFill>
                <a:schemeClr val="bg1"/>
              </a:solidFill>
            </a:endParaRPr>
          </a:p>
          <a:p>
            <a:pPr marL="285750" indent="-285750">
              <a:buFont typeface="Arial" panose="020B0604020202020204" pitchFamily="34" charset="0"/>
              <a:buChar char="•"/>
            </a:pPr>
            <a:r>
              <a:rPr lang="en-US" dirty="0">
                <a:solidFill>
                  <a:schemeClr val="bg1"/>
                </a:solidFill>
              </a:rPr>
              <a:t>Note connections, contrasts and trends over time.</a:t>
            </a:r>
          </a:p>
          <a:p>
            <a:endParaRPr lang="en-US" b="1" u="sng" dirty="0" smtClean="0">
              <a:solidFill>
                <a:schemeClr val="bg1"/>
              </a:solidFill>
            </a:endParaRPr>
          </a:p>
        </p:txBody>
      </p:sp>
      <p:pic>
        <p:nvPicPr>
          <p:cNvPr id="9" name="Picture 8"/>
          <p:cNvPicPr>
            <a:picLocks noChangeAspect="1"/>
          </p:cNvPicPr>
          <p:nvPr/>
        </p:nvPicPr>
        <p:blipFill>
          <a:blip r:embed="rId2"/>
          <a:stretch>
            <a:fillRect/>
          </a:stretch>
        </p:blipFill>
        <p:spPr>
          <a:xfrm>
            <a:off x="3422091" y="4644190"/>
            <a:ext cx="1693270" cy="1468057"/>
          </a:xfrm>
          <a:prstGeom prst="rect">
            <a:avLst/>
          </a:prstGeom>
          <a:ln w="38100">
            <a:solidFill>
              <a:schemeClr val="tx2"/>
            </a:solidFill>
          </a:ln>
        </p:spPr>
      </p:pic>
      <p:sp>
        <p:nvSpPr>
          <p:cNvPr id="10" name="TextBox 9"/>
          <p:cNvSpPr txBox="1"/>
          <p:nvPr/>
        </p:nvSpPr>
        <p:spPr>
          <a:xfrm>
            <a:off x="3331606" y="6290063"/>
            <a:ext cx="1632585" cy="369332"/>
          </a:xfrm>
          <a:prstGeom prst="rect">
            <a:avLst/>
          </a:prstGeom>
          <a:noFill/>
        </p:spPr>
        <p:txBody>
          <a:bodyPr wrap="square" rtlCol="0">
            <a:spAutoFit/>
          </a:bodyPr>
          <a:lstStyle/>
          <a:p>
            <a:r>
              <a:rPr lang="en-US" dirty="0" smtClean="0"/>
              <a:t>Boudicca</a:t>
            </a:r>
            <a:endParaRPr lang="en-GB" dirty="0"/>
          </a:p>
        </p:txBody>
      </p:sp>
      <p:pic>
        <p:nvPicPr>
          <p:cNvPr id="13" name="Picture 12"/>
          <p:cNvPicPr>
            <a:picLocks noChangeAspect="1"/>
          </p:cNvPicPr>
          <p:nvPr/>
        </p:nvPicPr>
        <p:blipFill>
          <a:blip r:embed="rId3"/>
          <a:stretch>
            <a:fillRect/>
          </a:stretch>
        </p:blipFill>
        <p:spPr>
          <a:xfrm>
            <a:off x="5833904" y="3801291"/>
            <a:ext cx="4049713" cy="2858103"/>
          </a:xfrm>
          <a:prstGeom prst="rect">
            <a:avLst/>
          </a:prstGeom>
          <a:ln w="38100">
            <a:solidFill>
              <a:schemeClr val="bg1"/>
            </a:solidFill>
          </a:ln>
        </p:spPr>
      </p:pic>
    </p:spTree>
    <p:extLst>
      <p:ext uri="{BB962C8B-B14F-4D97-AF65-F5344CB8AC3E}">
        <p14:creationId xmlns:p14="http://schemas.microsoft.com/office/powerpoint/2010/main" val="33733022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78970" y="94570"/>
            <a:ext cx="11355978" cy="6659809"/>
          </a:xfrm>
          <a:prstGeom prst="rect">
            <a:avLst/>
          </a:prstGeom>
          <a:ln w="38100">
            <a:solidFill>
              <a:schemeClr val="tx2"/>
            </a:solidFill>
          </a:ln>
        </p:spPr>
      </p:pic>
    </p:spTree>
    <p:extLst>
      <p:ext uri="{BB962C8B-B14F-4D97-AF65-F5344CB8AC3E}">
        <p14:creationId xmlns:p14="http://schemas.microsoft.com/office/powerpoint/2010/main" val="34695553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0076" y="0"/>
            <a:ext cx="5272597" cy="1323439"/>
          </a:xfrm>
          <a:prstGeom prst="rect">
            <a:avLst/>
          </a:prstGeom>
        </p:spPr>
        <p:txBody>
          <a:bodyPr wrap="none">
            <a:spAutoFit/>
          </a:bodyPr>
          <a:lstStyle/>
          <a:p>
            <a:r>
              <a:rPr lang="en-GB" sz="4000" b="1" dirty="0"/>
              <a:t>Year </a:t>
            </a:r>
            <a:r>
              <a:rPr lang="en-GB" sz="4000" b="1" dirty="0" smtClean="0"/>
              <a:t>4 Summer Term</a:t>
            </a:r>
          </a:p>
          <a:p>
            <a:r>
              <a:rPr lang="en-GB" sz="4000" b="1" dirty="0" smtClean="0"/>
              <a:t>Ancient Greece </a:t>
            </a:r>
            <a:endParaRPr lang="en-GB" sz="4000" dirty="0"/>
          </a:p>
        </p:txBody>
      </p:sp>
      <p:sp>
        <p:nvSpPr>
          <p:cNvPr id="5" name="Rectangle 4"/>
          <p:cNvSpPr/>
          <p:nvPr/>
        </p:nvSpPr>
        <p:spPr>
          <a:xfrm>
            <a:off x="214578" y="1620134"/>
            <a:ext cx="6096000" cy="348685"/>
          </a:xfrm>
          <a:prstGeom prst="rect">
            <a:avLst/>
          </a:prstGeom>
        </p:spPr>
        <p:txBody>
          <a:bodyPr>
            <a:spAutoFit/>
          </a:bodyPr>
          <a:lstStyle/>
          <a:p>
            <a:pPr>
              <a:lnSpc>
                <a:spcPct val="119000"/>
              </a:lnSpc>
              <a:spcAft>
                <a:spcPts val="600"/>
              </a:spcAft>
            </a:pPr>
            <a:r>
              <a:rPr lang="en-GB" sz="1400" kern="1400" dirty="0">
                <a:solidFill>
                  <a:srgbClr val="000000"/>
                </a:solidFill>
                <a:latin typeface="Calibri" panose="020F0502020204030204" pitchFamily="34" charset="0"/>
              </a:rPr>
              <a:t> </a:t>
            </a:r>
            <a:endParaRPr lang="en-GB" sz="1400" kern="1400" dirty="0">
              <a:ln>
                <a:noFill/>
              </a:ln>
              <a:solidFill>
                <a:srgbClr val="000000"/>
              </a:solidFill>
              <a:effectLst/>
              <a:latin typeface="Calibri" panose="020F0502020204030204" pitchFamily="34" charset="0"/>
            </a:endParaRPr>
          </a:p>
        </p:txBody>
      </p:sp>
      <p:sp>
        <p:nvSpPr>
          <p:cNvPr id="6" name="Rectangle 5"/>
          <p:cNvSpPr/>
          <p:nvPr/>
        </p:nvSpPr>
        <p:spPr>
          <a:xfrm>
            <a:off x="110076" y="1378130"/>
            <a:ext cx="5272597" cy="536883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nSpc>
                <a:spcPct val="119000"/>
              </a:lnSpc>
              <a:spcAft>
                <a:spcPts val="600"/>
              </a:spcAft>
            </a:pPr>
            <a:r>
              <a:rPr lang="en-GB" b="1" u="sng" kern="1400" dirty="0" smtClean="0">
                <a:solidFill>
                  <a:srgbClr val="000000"/>
                </a:solidFill>
                <a:latin typeface="Century Gothic" panose="020B0502020202020204" pitchFamily="34" charset="0"/>
              </a:rPr>
              <a:t>Unit overview </a:t>
            </a:r>
          </a:p>
          <a:p>
            <a:pPr>
              <a:lnSpc>
                <a:spcPct val="119000"/>
              </a:lnSpc>
              <a:spcAft>
                <a:spcPts val="600"/>
              </a:spcAft>
            </a:pPr>
            <a:r>
              <a:rPr lang="en-GB" sz="1600" kern="1400" dirty="0" smtClean="0">
                <a:solidFill>
                  <a:srgbClr val="000000"/>
                </a:solidFill>
                <a:latin typeface="Century Gothic" panose="020B0502020202020204" pitchFamily="34" charset="0"/>
              </a:rPr>
              <a:t>The </a:t>
            </a:r>
            <a:r>
              <a:rPr lang="en-GB" sz="1600" kern="1400" dirty="0">
                <a:solidFill>
                  <a:srgbClr val="000000"/>
                </a:solidFill>
                <a:latin typeface="Century Gothic" panose="020B0502020202020204" pitchFamily="34" charset="0"/>
              </a:rPr>
              <a:t>children will learn about who the Ancient Greek people were, when they lived and where and how they were able to establish their empire.  They will learn how the political system worked, investigate the legacy of Athenian Democracy and compare it with the political systems we have today.  The children will also compare and contrast the modern day Olympics with the Ancient Greek events and use their mathematical skills to present their </a:t>
            </a:r>
            <a:r>
              <a:rPr lang="en-GB" sz="1600" kern="1400" dirty="0" smtClean="0">
                <a:solidFill>
                  <a:srgbClr val="000000"/>
                </a:solidFill>
                <a:latin typeface="Century Gothic" panose="020B0502020202020204" pitchFamily="34" charset="0"/>
              </a:rPr>
              <a:t>findings.  </a:t>
            </a:r>
            <a:r>
              <a:rPr lang="en-GB" sz="1600" kern="1400" dirty="0">
                <a:solidFill>
                  <a:srgbClr val="000000"/>
                </a:solidFill>
                <a:latin typeface="Century Gothic" panose="020B0502020202020204" pitchFamily="34" charset="0"/>
              </a:rPr>
              <a:t>They will learn about, and order events from, the Battle of Marathon. We will also learn about Ancient Greek religion, research information about a variety of Greek gods and write their own Greek myth.  Finally, they will use historical evidence to find out about the Trojan War and use the information to write and re-enact scenes from it.</a:t>
            </a:r>
          </a:p>
        </p:txBody>
      </p:sp>
      <p:sp>
        <p:nvSpPr>
          <p:cNvPr id="7" name="Rectangle 6"/>
          <p:cNvSpPr/>
          <p:nvPr/>
        </p:nvSpPr>
        <p:spPr>
          <a:xfrm>
            <a:off x="5466815" y="63194"/>
            <a:ext cx="4623476" cy="433975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b="1" u="sng" dirty="0" smtClean="0">
                <a:solidFill>
                  <a:schemeClr val="bg1"/>
                </a:solidFill>
              </a:rPr>
              <a:t>Historical Skills</a:t>
            </a:r>
          </a:p>
          <a:p>
            <a:pPr marL="285750" indent="-285750">
              <a:buFont typeface="Arial" panose="020B0604020202020204" pitchFamily="34" charset="0"/>
              <a:buChar char="•"/>
            </a:pPr>
            <a:r>
              <a:rPr lang="en-US" dirty="0" smtClean="0">
                <a:solidFill>
                  <a:schemeClr val="bg1"/>
                </a:solidFill>
              </a:rPr>
              <a:t>Know and understand significant aspects of history.</a:t>
            </a:r>
          </a:p>
          <a:p>
            <a:pPr marL="285750" indent="-285750">
              <a:buFont typeface="Arial" panose="020B0604020202020204" pitchFamily="34" charset="0"/>
              <a:buChar char="•"/>
            </a:pPr>
            <a:r>
              <a:rPr lang="en-US" dirty="0" smtClean="0">
                <a:solidFill>
                  <a:schemeClr val="bg1"/>
                </a:solidFill>
              </a:rPr>
              <a:t>Note connections, contrasts and trends over time.</a:t>
            </a:r>
          </a:p>
          <a:p>
            <a:pPr marL="285750" indent="-285750">
              <a:buFont typeface="Arial" panose="020B0604020202020204" pitchFamily="34" charset="0"/>
              <a:buChar char="•"/>
            </a:pPr>
            <a:r>
              <a:rPr lang="en-US" dirty="0" smtClean="0">
                <a:solidFill>
                  <a:schemeClr val="bg1"/>
                </a:solidFill>
              </a:rPr>
              <a:t>Understand our knowledge of the past is constructed from a range of sources</a:t>
            </a:r>
          </a:p>
          <a:p>
            <a:pPr marL="285750" indent="-285750">
              <a:buFont typeface="Arial" panose="020B0604020202020204" pitchFamily="34" charset="0"/>
              <a:buChar char="•"/>
            </a:pPr>
            <a:r>
              <a:rPr lang="en-US" dirty="0" smtClean="0">
                <a:solidFill>
                  <a:schemeClr val="bg1"/>
                </a:solidFill>
              </a:rPr>
              <a:t>Create their own structured accounts – including written narratives and analyses.</a:t>
            </a:r>
          </a:p>
          <a:p>
            <a:pPr marL="285750" indent="-285750">
              <a:buFont typeface="Arial" panose="020B0604020202020204" pitchFamily="34" charset="0"/>
              <a:buChar char="•"/>
            </a:pPr>
            <a:r>
              <a:rPr lang="en-US" dirty="0" smtClean="0">
                <a:solidFill>
                  <a:schemeClr val="bg1"/>
                </a:solidFill>
              </a:rPr>
              <a:t>Understand how our knowledge of the past is constructed from a range of sources.</a:t>
            </a:r>
          </a:p>
          <a:p>
            <a:pPr marL="285750" indent="-285750">
              <a:buFont typeface="Arial" panose="020B0604020202020204" pitchFamily="34" charset="0"/>
              <a:buChar char="•"/>
            </a:pPr>
            <a:r>
              <a:rPr lang="en-US" dirty="0" smtClean="0">
                <a:solidFill>
                  <a:schemeClr val="bg1"/>
                </a:solidFill>
              </a:rPr>
              <a:t>Understand how evidence is used to make historical claims.</a:t>
            </a:r>
          </a:p>
        </p:txBody>
      </p:sp>
      <p:pic>
        <p:nvPicPr>
          <p:cNvPr id="8" name="Picture 7"/>
          <p:cNvPicPr>
            <a:picLocks noChangeAspect="1"/>
          </p:cNvPicPr>
          <p:nvPr/>
        </p:nvPicPr>
        <p:blipFill>
          <a:blip r:embed="rId2"/>
          <a:stretch>
            <a:fillRect/>
          </a:stretch>
        </p:blipFill>
        <p:spPr>
          <a:xfrm>
            <a:off x="7376275" y="5534596"/>
            <a:ext cx="1805227" cy="1212367"/>
          </a:xfrm>
          <a:prstGeom prst="rect">
            <a:avLst/>
          </a:prstGeom>
        </p:spPr>
        <p:style>
          <a:lnRef idx="2">
            <a:schemeClr val="dk1"/>
          </a:lnRef>
          <a:fillRef idx="1">
            <a:schemeClr val="lt1"/>
          </a:fillRef>
          <a:effectRef idx="0">
            <a:schemeClr val="dk1"/>
          </a:effectRef>
          <a:fontRef idx="minor">
            <a:schemeClr val="dk1"/>
          </a:fontRef>
        </p:style>
      </p:pic>
      <p:sp>
        <p:nvSpPr>
          <p:cNvPr id="9" name="TextBox 8"/>
          <p:cNvSpPr txBox="1"/>
          <p:nvPr/>
        </p:nvSpPr>
        <p:spPr>
          <a:xfrm>
            <a:off x="5529565" y="5636722"/>
            <a:ext cx="2076993" cy="646331"/>
          </a:xfrm>
          <a:prstGeom prst="rect">
            <a:avLst/>
          </a:prstGeom>
          <a:noFill/>
        </p:spPr>
        <p:txBody>
          <a:bodyPr wrap="square" rtlCol="0">
            <a:spAutoFit/>
          </a:bodyPr>
          <a:lstStyle/>
          <a:p>
            <a:r>
              <a:rPr lang="en-US" dirty="0" smtClean="0"/>
              <a:t>Alexander the Great</a:t>
            </a:r>
            <a:endParaRPr lang="en-GB" dirty="0"/>
          </a:p>
        </p:txBody>
      </p:sp>
      <p:sp>
        <p:nvSpPr>
          <p:cNvPr id="10" name="Rectangle 9"/>
          <p:cNvSpPr/>
          <p:nvPr/>
        </p:nvSpPr>
        <p:spPr>
          <a:xfrm>
            <a:off x="5529565" y="4468439"/>
            <a:ext cx="2995956" cy="101509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1" name="Rectangle 10"/>
          <p:cNvSpPr/>
          <p:nvPr/>
        </p:nvSpPr>
        <p:spPr>
          <a:xfrm>
            <a:off x="5529565" y="4527211"/>
            <a:ext cx="2855594" cy="923330"/>
          </a:xfrm>
          <a:prstGeom prst="rect">
            <a:avLst/>
          </a:prstGeom>
        </p:spPr>
        <p:txBody>
          <a:bodyPr wrap="square">
            <a:spAutoFit/>
          </a:bodyPr>
          <a:lstStyle/>
          <a:p>
            <a:r>
              <a:rPr lang="en-US" b="1" u="sng" dirty="0">
                <a:solidFill>
                  <a:schemeClr val="bg1"/>
                </a:solidFill>
              </a:rPr>
              <a:t>Famous people </a:t>
            </a:r>
            <a:r>
              <a:rPr lang="en-US" b="1" u="sng" dirty="0" smtClean="0">
                <a:solidFill>
                  <a:schemeClr val="bg1"/>
                </a:solidFill>
              </a:rPr>
              <a:t>studied</a:t>
            </a:r>
          </a:p>
          <a:p>
            <a:pPr marL="285750" indent="-285750">
              <a:buFont typeface="Arial" panose="020B0604020202020204" pitchFamily="34" charset="0"/>
              <a:buChar char="•"/>
            </a:pPr>
            <a:r>
              <a:rPr lang="en-US" dirty="0" smtClean="0">
                <a:solidFill>
                  <a:schemeClr val="bg1"/>
                </a:solidFill>
              </a:rPr>
              <a:t>Alexander the Great</a:t>
            </a:r>
          </a:p>
          <a:p>
            <a:pPr marL="285750" indent="-285750">
              <a:buFont typeface="Arial" panose="020B0604020202020204" pitchFamily="34" charset="0"/>
              <a:buChar char="•"/>
            </a:pPr>
            <a:r>
              <a:rPr lang="en-US" dirty="0" err="1" smtClean="0">
                <a:solidFill>
                  <a:schemeClr val="bg1"/>
                </a:solidFill>
              </a:rPr>
              <a:t>Pythagorus</a:t>
            </a:r>
            <a:endParaRPr lang="en-US" dirty="0" smtClean="0">
              <a:solidFill>
                <a:schemeClr val="bg1"/>
              </a:solidFill>
            </a:endParaRPr>
          </a:p>
        </p:txBody>
      </p:sp>
      <p:sp>
        <p:nvSpPr>
          <p:cNvPr id="12" name="Rectangle 11"/>
          <p:cNvSpPr/>
          <p:nvPr/>
        </p:nvSpPr>
        <p:spPr>
          <a:xfrm>
            <a:off x="10174433" y="389740"/>
            <a:ext cx="1937657" cy="498242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b="1" u="sng" dirty="0" smtClean="0">
                <a:effectLst>
                  <a:outerShdw blurRad="38100" dist="19050" dir="2700000" algn="tl">
                    <a:srgbClr val="000000">
                      <a:alpha val="40000"/>
                    </a:srgbClr>
                  </a:outerShdw>
                </a:effectLst>
              </a:rPr>
              <a:t>Key Vocabulary</a:t>
            </a:r>
          </a:p>
          <a:p>
            <a:pPr algn="ctr"/>
            <a:endParaRPr lang="en-GB" b="1" dirty="0">
              <a:effectLst>
                <a:outerShdw blurRad="38100" dist="19050" dir="2700000" algn="tl">
                  <a:srgbClr val="000000">
                    <a:alpha val="40000"/>
                  </a:srgbClr>
                </a:outerShdw>
              </a:effectLst>
            </a:endParaRPr>
          </a:p>
          <a:p>
            <a:pPr algn="ctr"/>
            <a:r>
              <a:rPr lang="en-GB" dirty="0" smtClean="0">
                <a:effectLst>
                  <a:outerShdw blurRad="38100" dist="19050" dir="2700000" algn="tl">
                    <a:srgbClr val="000000">
                      <a:alpha val="40000"/>
                    </a:srgbClr>
                  </a:outerShdw>
                </a:effectLst>
              </a:rPr>
              <a:t>Acropolis</a:t>
            </a:r>
          </a:p>
          <a:p>
            <a:pPr algn="ctr"/>
            <a:endParaRPr lang="en-GB" dirty="0">
              <a:effectLst>
                <a:outerShdw blurRad="38100" dist="19050" dir="2700000" algn="tl">
                  <a:srgbClr val="000000">
                    <a:alpha val="40000"/>
                  </a:srgbClr>
                </a:outerShdw>
              </a:effectLst>
            </a:endParaRPr>
          </a:p>
          <a:p>
            <a:pPr algn="ctr"/>
            <a:r>
              <a:rPr lang="en-GB" dirty="0" smtClean="0">
                <a:effectLst>
                  <a:outerShdw blurRad="38100" dist="19050" dir="2700000" algn="tl">
                    <a:srgbClr val="000000">
                      <a:alpha val="40000"/>
                    </a:srgbClr>
                  </a:outerShdw>
                </a:effectLst>
              </a:rPr>
              <a:t>Assembly </a:t>
            </a:r>
          </a:p>
          <a:p>
            <a:pPr algn="ctr"/>
            <a:endParaRPr lang="en-GB" dirty="0">
              <a:effectLst>
                <a:outerShdw blurRad="38100" dist="19050" dir="2700000" algn="tl">
                  <a:srgbClr val="000000">
                    <a:alpha val="40000"/>
                  </a:srgbClr>
                </a:outerShdw>
              </a:effectLst>
            </a:endParaRPr>
          </a:p>
          <a:p>
            <a:pPr algn="ctr"/>
            <a:r>
              <a:rPr lang="en-GB" dirty="0" smtClean="0">
                <a:effectLst>
                  <a:outerShdw blurRad="38100" dist="19050" dir="2700000" algn="tl">
                    <a:srgbClr val="000000">
                      <a:alpha val="40000"/>
                    </a:srgbClr>
                  </a:outerShdw>
                </a:effectLst>
              </a:rPr>
              <a:t>Democracy </a:t>
            </a:r>
          </a:p>
          <a:p>
            <a:pPr algn="ctr"/>
            <a:endParaRPr lang="en-GB" dirty="0">
              <a:effectLst>
                <a:outerShdw blurRad="38100" dist="19050" dir="2700000" algn="tl">
                  <a:srgbClr val="000000">
                    <a:alpha val="40000"/>
                  </a:srgbClr>
                </a:outerShdw>
              </a:effectLst>
            </a:endParaRPr>
          </a:p>
          <a:p>
            <a:pPr algn="ctr"/>
            <a:r>
              <a:rPr lang="en-GB" dirty="0" smtClean="0">
                <a:effectLst>
                  <a:outerShdw blurRad="38100" dist="19050" dir="2700000" algn="tl">
                    <a:srgbClr val="000000">
                      <a:alpha val="40000"/>
                    </a:srgbClr>
                  </a:outerShdw>
                </a:effectLst>
              </a:rPr>
              <a:t>Oligarchy </a:t>
            </a:r>
          </a:p>
          <a:p>
            <a:pPr algn="ctr"/>
            <a:endParaRPr lang="en-GB" dirty="0">
              <a:effectLst>
                <a:outerShdw blurRad="38100" dist="19050" dir="2700000" algn="tl">
                  <a:srgbClr val="000000">
                    <a:alpha val="40000"/>
                  </a:srgbClr>
                </a:outerShdw>
              </a:effectLst>
            </a:endParaRPr>
          </a:p>
          <a:p>
            <a:pPr algn="ctr"/>
            <a:r>
              <a:rPr lang="en-GB" dirty="0" smtClean="0">
                <a:effectLst>
                  <a:outerShdw blurRad="38100" dist="19050" dir="2700000" algn="tl">
                    <a:srgbClr val="000000">
                      <a:alpha val="40000"/>
                    </a:srgbClr>
                  </a:outerShdw>
                </a:effectLst>
              </a:rPr>
              <a:t>Olympics </a:t>
            </a:r>
          </a:p>
          <a:p>
            <a:pPr algn="ctr"/>
            <a:endParaRPr lang="en-GB" dirty="0">
              <a:effectLst>
                <a:outerShdw blurRad="38100" dist="19050" dir="2700000" algn="tl">
                  <a:srgbClr val="000000">
                    <a:alpha val="40000"/>
                  </a:srgbClr>
                </a:outerShdw>
              </a:effectLst>
            </a:endParaRPr>
          </a:p>
          <a:p>
            <a:pPr algn="ctr"/>
            <a:r>
              <a:rPr lang="en-GB" dirty="0" smtClean="0">
                <a:effectLst>
                  <a:outerShdw blurRad="38100" dist="19050" dir="2700000" algn="tl">
                    <a:srgbClr val="000000">
                      <a:alpha val="40000"/>
                    </a:srgbClr>
                  </a:outerShdw>
                </a:effectLst>
              </a:rPr>
              <a:t>Titans </a:t>
            </a:r>
          </a:p>
          <a:p>
            <a:pPr algn="ctr"/>
            <a:endParaRPr lang="en-GB" dirty="0">
              <a:effectLst>
                <a:outerShdw blurRad="38100" dist="19050" dir="2700000" algn="tl">
                  <a:srgbClr val="000000">
                    <a:alpha val="40000"/>
                  </a:srgbClr>
                </a:outerShdw>
              </a:effectLst>
            </a:endParaRPr>
          </a:p>
          <a:p>
            <a:pPr algn="ctr"/>
            <a:r>
              <a:rPr lang="en-GB" dirty="0" smtClean="0">
                <a:effectLst>
                  <a:outerShdw blurRad="38100" dist="19050" dir="2700000" algn="tl">
                    <a:srgbClr val="000000">
                      <a:alpha val="40000"/>
                    </a:srgbClr>
                  </a:outerShdw>
                </a:effectLst>
              </a:rPr>
              <a:t>Tyrant</a:t>
            </a:r>
            <a:endParaRPr lang="en-GB" dirty="0"/>
          </a:p>
        </p:txBody>
      </p:sp>
    </p:spTree>
    <p:extLst>
      <p:ext uri="{BB962C8B-B14F-4D97-AF65-F5344CB8AC3E}">
        <p14:creationId xmlns:p14="http://schemas.microsoft.com/office/powerpoint/2010/main" val="40831158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7424" y="139449"/>
            <a:ext cx="8908868" cy="4965134"/>
          </a:xfrm>
          <a:prstGeom prst="rect">
            <a:avLst/>
          </a:prstGeom>
        </p:spPr>
        <p:style>
          <a:lnRef idx="2">
            <a:schemeClr val="accent1"/>
          </a:lnRef>
          <a:fillRef idx="1">
            <a:schemeClr val="lt1"/>
          </a:fillRef>
          <a:effectRef idx="0">
            <a:schemeClr val="accent1"/>
          </a:effectRef>
          <a:fontRef idx="minor">
            <a:schemeClr val="dk1"/>
          </a:fontRef>
        </p:style>
      </p:pic>
      <p:sp>
        <p:nvSpPr>
          <p:cNvPr id="3" name="Rectangle 2"/>
          <p:cNvSpPr/>
          <p:nvPr/>
        </p:nvSpPr>
        <p:spPr>
          <a:xfrm>
            <a:off x="278674" y="6084166"/>
            <a:ext cx="6096000" cy="369332"/>
          </a:xfrm>
          <a:prstGeom prst="rect">
            <a:avLst/>
          </a:prstGeom>
        </p:spPr>
        <p:txBody>
          <a:bodyPr>
            <a:spAutoFit/>
          </a:bodyPr>
          <a:lstStyle/>
          <a:p>
            <a:endParaRPr lang="en-GB" dirty="0"/>
          </a:p>
        </p:txBody>
      </p:sp>
      <p:pic>
        <p:nvPicPr>
          <p:cNvPr id="4" name="Picture 3"/>
          <p:cNvPicPr>
            <a:picLocks noChangeAspect="1"/>
          </p:cNvPicPr>
          <p:nvPr/>
        </p:nvPicPr>
        <p:blipFill>
          <a:blip r:embed="rId3"/>
          <a:stretch>
            <a:fillRect/>
          </a:stretch>
        </p:blipFill>
        <p:spPr>
          <a:xfrm>
            <a:off x="4583459" y="4325859"/>
            <a:ext cx="4545875" cy="2397582"/>
          </a:xfrm>
          <a:prstGeom prst="rect">
            <a:avLst/>
          </a:prstGeom>
        </p:spPr>
        <p:style>
          <a:lnRef idx="2">
            <a:schemeClr val="accent3"/>
          </a:lnRef>
          <a:fillRef idx="1">
            <a:schemeClr val="lt1"/>
          </a:fillRef>
          <a:effectRef idx="0">
            <a:schemeClr val="accent3"/>
          </a:effectRef>
          <a:fontRef idx="minor">
            <a:schemeClr val="dk1"/>
          </a:fontRef>
        </p:style>
      </p:pic>
      <p:pic>
        <p:nvPicPr>
          <p:cNvPr id="5" name="Picture 4"/>
          <p:cNvPicPr>
            <a:picLocks noChangeAspect="1"/>
          </p:cNvPicPr>
          <p:nvPr/>
        </p:nvPicPr>
        <p:blipFill>
          <a:blip r:embed="rId4"/>
          <a:stretch>
            <a:fillRect/>
          </a:stretch>
        </p:blipFill>
        <p:spPr>
          <a:xfrm>
            <a:off x="52388" y="4549620"/>
            <a:ext cx="4132218" cy="2173821"/>
          </a:xfrm>
          <a:prstGeom prst="rect">
            <a:avLst/>
          </a:prstGeom>
        </p:spPr>
      </p:pic>
      <p:sp>
        <p:nvSpPr>
          <p:cNvPr id="6" name="Rectangle 5"/>
          <p:cNvSpPr/>
          <p:nvPr/>
        </p:nvSpPr>
        <p:spPr>
          <a:xfrm>
            <a:off x="9036292" y="-52251"/>
            <a:ext cx="3141489" cy="421975"/>
          </a:xfrm>
          <a:prstGeom prst="rect">
            <a:avLst/>
          </a:prstGeom>
        </p:spPr>
        <p:txBody>
          <a:bodyPr wrap="square">
            <a:spAutoFit/>
          </a:bodyPr>
          <a:lstStyle/>
          <a:p>
            <a:pPr>
              <a:lnSpc>
                <a:spcPct val="119000"/>
              </a:lnSpc>
              <a:spcAft>
                <a:spcPts val="600"/>
              </a:spcAft>
            </a:pPr>
            <a:r>
              <a:rPr lang="en-GB" kern="1400" dirty="0">
                <a:solidFill>
                  <a:srgbClr val="000000"/>
                </a:solidFill>
                <a:latin typeface="Calibri" panose="020F0502020204030204" pitchFamily="34" charset="0"/>
              </a:rPr>
              <a:t> </a:t>
            </a:r>
          </a:p>
        </p:txBody>
      </p:sp>
      <p:sp>
        <p:nvSpPr>
          <p:cNvPr id="7" name="Rectangle 6"/>
          <p:cNvSpPr/>
          <p:nvPr/>
        </p:nvSpPr>
        <p:spPr>
          <a:xfrm>
            <a:off x="9222376" y="744583"/>
            <a:ext cx="2935938" cy="497694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lnSpc>
                <a:spcPct val="119000"/>
              </a:lnSpc>
              <a:spcAft>
                <a:spcPts val="600"/>
              </a:spcAft>
            </a:pPr>
            <a:r>
              <a:rPr lang="en-US" sz="1400" b="1" kern="1400" dirty="0" smtClean="0">
                <a:solidFill>
                  <a:schemeClr val="bg2"/>
                </a:solidFill>
                <a:latin typeface="Calibri" panose="020F0502020204030204" pitchFamily="34" charset="0"/>
              </a:rPr>
              <a:t>An extract from our Year 4 class text</a:t>
            </a:r>
            <a:endParaRPr lang="en-GB" sz="1400" b="1" kern="1400" dirty="0" smtClean="0">
              <a:solidFill>
                <a:schemeClr val="bg2"/>
              </a:solidFill>
              <a:latin typeface="Calibri" panose="020F0502020204030204" pitchFamily="34" charset="0"/>
            </a:endParaRPr>
          </a:p>
          <a:p>
            <a:pPr algn="ctr">
              <a:lnSpc>
                <a:spcPct val="119000"/>
              </a:lnSpc>
              <a:spcAft>
                <a:spcPts val="600"/>
              </a:spcAft>
            </a:pPr>
            <a:r>
              <a:rPr lang="en-GB" sz="1400" b="1" u="sng" kern="1400" dirty="0" smtClean="0">
                <a:solidFill>
                  <a:srgbClr val="000000"/>
                </a:solidFill>
                <a:latin typeface="Calibri" panose="020F0502020204030204" pitchFamily="34" charset="0"/>
              </a:rPr>
              <a:t>Who </a:t>
            </a:r>
            <a:r>
              <a:rPr lang="en-GB" sz="1400" b="1" u="sng" kern="1400" dirty="0">
                <a:solidFill>
                  <a:srgbClr val="000000"/>
                </a:solidFill>
                <a:latin typeface="Calibri" panose="020F0502020204030204" pitchFamily="34" charset="0"/>
              </a:rPr>
              <a:t>let the Gods out?</a:t>
            </a:r>
            <a:endParaRPr lang="en-GB" sz="1400" kern="1400" dirty="0">
              <a:solidFill>
                <a:srgbClr val="000000"/>
              </a:solidFill>
              <a:latin typeface="Calibri" panose="020F0502020204030204" pitchFamily="34" charset="0"/>
            </a:endParaRPr>
          </a:p>
          <a:p>
            <a:pPr algn="ctr">
              <a:lnSpc>
                <a:spcPct val="119000"/>
              </a:lnSpc>
              <a:spcAft>
                <a:spcPts val="600"/>
              </a:spcAft>
            </a:pPr>
            <a:r>
              <a:rPr lang="en-GB" sz="1400" kern="1400" dirty="0">
                <a:solidFill>
                  <a:srgbClr val="000000"/>
                </a:solidFill>
                <a:latin typeface="Calibri" panose="020F0502020204030204" pitchFamily="34" charset="0"/>
              </a:rPr>
              <a:t>Elliot’s mum is ill and his home is under threat, but a shooting star crashes to earth and changes his life forever.  The star is Virgo—a young goddess on a mission.  But the pair accidentally release Thanatos, a wicked death daemon imprisoned beneath Stonehenge, and must then turn to the old Olympian gods for help.  After centuries of cushy retirement on earth, are Zeus and his crew up to the task of saving the world—and solving Elliot’s problems too</a:t>
            </a:r>
            <a:r>
              <a:rPr lang="en-GB" sz="1400" kern="1400" dirty="0" smtClean="0">
                <a:solidFill>
                  <a:srgbClr val="000000"/>
                </a:solidFill>
                <a:latin typeface="Calibri" panose="020F0502020204030204" pitchFamily="34" charset="0"/>
              </a:rPr>
              <a:t>?</a:t>
            </a:r>
          </a:p>
          <a:p>
            <a:pPr algn="ctr">
              <a:lnSpc>
                <a:spcPct val="119000"/>
              </a:lnSpc>
              <a:spcAft>
                <a:spcPts val="600"/>
              </a:spcAft>
            </a:pPr>
            <a:endParaRPr lang="en-US" sz="1400" kern="1400" dirty="0">
              <a:solidFill>
                <a:srgbClr val="000000"/>
              </a:solidFill>
              <a:latin typeface="Calibri" panose="020F0502020204030204" pitchFamily="34" charset="0"/>
            </a:endParaRPr>
          </a:p>
          <a:p>
            <a:pPr algn="ctr">
              <a:lnSpc>
                <a:spcPct val="119000"/>
              </a:lnSpc>
              <a:spcAft>
                <a:spcPts val="600"/>
              </a:spcAft>
            </a:pPr>
            <a:endParaRPr lang="en-GB" sz="1400" kern="1400" dirty="0">
              <a:solidFill>
                <a:srgbClr val="000000"/>
              </a:solidFill>
              <a:latin typeface="Calibri" panose="020F0502020204030204" pitchFamily="34" charset="0"/>
            </a:endParaRPr>
          </a:p>
        </p:txBody>
      </p:sp>
      <p:sp>
        <p:nvSpPr>
          <p:cNvPr id="8" name="WordArt 2"/>
          <p:cNvSpPr>
            <a:spLocks noChangeArrowheads="1" noChangeShapeType="1" noTextEdit="1"/>
          </p:cNvSpPr>
          <p:nvPr/>
        </p:nvSpPr>
        <p:spPr bwMode="auto">
          <a:xfrm>
            <a:off x="9797006" y="4780733"/>
            <a:ext cx="2009775" cy="647700"/>
          </a:xfrm>
          <a:prstGeom prst="rect">
            <a:avLst/>
          </a:prstGeom>
          <a:extLst>
            <a:ext uri="{91240B29-F687-4F45-9708-019B960494DF}">
              <a14:hiddenLine xmlns:a14="http://schemas.microsoft.com/office/drawing/2010/main" w="19050">
                <a:solidFill>
                  <a:srgbClr val="C4BC96"/>
                </a:solidFill>
                <a:round/>
                <a:headEnd/>
                <a:tailEnd/>
              </a14:hiddenLine>
            </a:ext>
          </a:extLst>
        </p:spPr>
        <p:txBody>
          <a:bodyPr wrap="none" fromWordArt="1">
            <a:prstTxWarp prst="textArchDown">
              <a:avLst>
                <a:gd name="adj" fmla="val 0"/>
              </a:avLst>
            </a:prstTxWarp>
          </a:bodyPr>
          <a:lstStyle/>
          <a:p>
            <a:pPr algn="ctr" rtl="0">
              <a:buNone/>
            </a:pPr>
            <a:r>
              <a:rPr lang="en-GB" sz="3600" kern="10" spc="-180" dirty="0" smtClean="0">
                <a:ln>
                  <a:noFill/>
                </a:ln>
                <a:gradFill rotWithShape="0">
                  <a:gsLst>
                    <a:gs pos="0">
                      <a:srgbClr val="C0504D">
                        <a:gamma/>
                        <a:shade val="69020"/>
                        <a:invGamma/>
                      </a:srgbClr>
                    </a:gs>
                    <a:gs pos="100000">
                      <a:srgbClr val="C0504D"/>
                    </a:gs>
                  </a:gsLst>
                  <a:lin ang="18900000" scaled="1"/>
                </a:gradFill>
                <a:effectLst>
                  <a:outerShdw dist="28398" dir="12393903" algn="ctr" rotWithShape="0">
                    <a:srgbClr val="C6D9F1">
                      <a:alpha val="50000"/>
                    </a:srgbClr>
                  </a:outerShdw>
                </a:effectLst>
                <a:latin typeface="Arial Black" panose="020B0A04020102020204" pitchFamily="34" charset="0"/>
              </a:rPr>
              <a:t>Focus on Reading...</a:t>
            </a:r>
            <a:endParaRPr lang="en-GB" sz="3600" kern="10" spc="-180" dirty="0">
              <a:ln>
                <a:noFill/>
              </a:ln>
              <a:gradFill rotWithShape="0">
                <a:gsLst>
                  <a:gs pos="0">
                    <a:srgbClr val="C0504D">
                      <a:gamma/>
                      <a:shade val="69020"/>
                      <a:invGamma/>
                    </a:srgbClr>
                  </a:gs>
                  <a:gs pos="100000">
                    <a:srgbClr val="C0504D"/>
                  </a:gs>
                </a:gsLst>
                <a:lin ang="18900000" scaled="1"/>
              </a:gradFill>
              <a:effectLst>
                <a:outerShdw dist="28398" dir="12393903" algn="ctr" rotWithShape="0">
                  <a:srgbClr val="C6D9F1">
                    <a:alpha val="50000"/>
                  </a:srgbClr>
                </a:outerShdw>
              </a:effectLst>
              <a:latin typeface="Arial Black" panose="020B0A04020102020204" pitchFamily="34" charset="0"/>
            </a:endParaRPr>
          </a:p>
        </p:txBody>
      </p:sp>
    </p:spTree>
    <p:extLst>
      <p:ext uri="{BB962C8B-B14F-4D97-AF65-F5344CB8AC3E}">
        <p14:creationId xmlns:p14="http://schemas.microsoft.com/office/powerpoint/2010/main" val="1912958899"/>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791</TotalTime>
  <Words>490</Words>
  <Application>Microsoft Office PowerPoint</Application>
  <PresentationFormat>Widescreen</PresentationFormat>
  <Paragraphs>68</Paragraphs>
  <Slides>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Arial Black</vt:lpstr>
      <vt:lpstr>Calibri</vt:lpstr>
      <vt:lpstr>Century Gothic</vt:lpstr>
      <vt:lpstr>Wingdings 3</vt:lpstr>
      <vt:lpstr>Slice</vt:lpstr>
      <vt:lpstr>HISTORY – Year 4  Knowledge organisers</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   Knowledge organisers</dc:title>
  <dc:creator>Angela Filarowski</dc:creator>
  <cp:lastModifiedBy>Angela Filarowski</cp:lastModifiedBy>
  <cp:revision>69</cp:revision>
  <dcterms:created xsi:type="dcterms:W3CDTF">2020-03-19T09:43:42Z</dcterms:created>
  <dcterms:modified xsi:type="dcterms:W3CDTF">2020-07-09T12:44:01Z</dcterms:modified>
</cp:coreProperties>
</file>